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0" r:id="rId6"/>
    <p:sldMasterId id="2147483691" r:id="rId7"/>
    <p:sldMasterId id="2147483704" r:id="rId8"/>
    <p:sldMasterId id="2147483714" r:id="rId9"/>
    <p:sldMasterId id="2147483726" r:id="rId10"/>
    <p:sldMasterId id="2147483737" r:id="rId11"/>
  </p:sldMasterIdLst>
  <p:notesMasterIdLst>
    <p:notesMasterId r:id="rId33"/>
  </p:notesMasterIdLst>
  <p:handoutMasterIdLst>
    <p:handoutMasterId r:id="rId34"/>
  </p:handoutMasterIdLst>
  <p:sldIdLst>
    <p:sldId id="2145706952" r:id="rId12"/>
    <p:sldId id="266" r:id="rId13"/>
    <p:sldId id="1176" r:id="rId14"/>
    <p:sldId id="1195" r:id="rId15"/>
    <p:sldId id="1243" r:id="rId16"/>
    <p:sldId id="257" r:id="rId17"/>
    <p:sldId id="2145706960" r:id="rId18"/>
    <p:sldId id="2145706949" r:id="rId19"/>
    <p:sldId id="1196" r:id="rId20"/>
    <p:sldId id="1245" r:id="rId21"/>
    <p:sldId id="1168" r:id="rId22"/>
    <p:sldId id="1197" r:id="rId23"/>
    <p:sldId id="1238" r:id="rId24"/>
    <p:sldId id="1240" r:id="rId25"/>
    <p:sldId id="2145706959" r:id="rId26"/>
    <p:sldId id="2145706950" r:id="rId27"/>
    <p:sldId id="1239" r:id="rId28"/>
    <p:sldId id="1247" r:id="rId29"/>
    <p:sldId id="2145706951" r:id="rId30"/>
    <p:sldId id="2145706958" r:id="rId31"/>
    <p:sldId id="271" r:id="rId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6AB63F-8842-DDA3-0DB1-33AC90E2FE28}" name="Erik Johnson" initials="EJ" userId="S::ejohnson@sacog.org::d6ec35ad-a07c-41f9-890e-e43c3732de11" providerId="AD"/>
  <p188:author id="{7C371E64-AD41-5731-8F79-C212B42AB198}" name="James Corless" initials="JC" userId="S::jcorless@sacog.org::bcb91c57-a7d0-4e3d-8f2b-a6c321c6367e" providerId="AD"/>
  <p188:author id="{A757AC6B-7BD1-0190-EF59-3220AB416CFE}" name="Hannah Tschudin" initials="HT" userId="S::htschudin@sacog.org::998b4c2e-b837-4976-b840-a65478e4b92a" providerId="AD"/>
  <p188:author id="{C2772B6E-137C-9634-9FC9-8F9214BB8B74}" name="Zach Miller" initials="ZM" userId="S::zmiller@sacog.org::b776ec0b-2950-45a3-9396-2c8cc9dc0b0d" providerId="AD"/>
  <p188:author id="{EB161678-40E0-9839-2F99-2C24BE689FD3}" name="Mia Lopez" initials="ML" userId="S::mlopez@sacog.org::0eef11f3-40eb-4434-8089-85ccbca3d907" providerId="AD"/>
  <p188:author id="{03757789-7D9E-58F9-C85D-9A58C90AB5FC}" name="Kacey Lizon" initials="KL" userId="S::klizon@sacog.org::54bb657e-5876-486a-8f3e-cab96a2ad445" providerId="AD"/>
  <p188:author id="{B48330CC-A19E-6D56-7D52-EE792D0D09F2}" name="AJ Tendick" initials="AT" userId="S::ATendick@sacog.org::8d87f9b2-bbe5-409b-b5bd-920b361fe1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8"/>
    <a:srgbClr val="129ABF"/>
    <a:srgbClr val="A1D55D"/>
    <a:srgbClr val="E81D75"/>
    <a:srgbClr val="FF9E1A"/>
    <a:srgbClr val="98A09F"/>
    <a:srgbClr val="56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3"/>
    <p:restoredTop sz="94681"/>
  </p:normalViewPr>
  <p:slideViewPr>
    <p:cSldViewPr snapToGrid="0">
      <p:cViewPr varScale="1">
        <p:scale>
          <a:sx n="90" d="100"/>
          <a:sy n="90" d="100"/>
        </p:scale>
        <p:origin x="1008" y="30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6/11/relationships/changesInfo" Target="changesInfos/changesInfo1.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Tschudin" userId="998b4c2e-b837-4976-b840-a65478e4b92a" providerId="ADAL" clId="{31110104-FAD9-4D12-A388-8B60C78361CF}"/>
    <pc:docChg chg="modSld">
      <pc:chgData name="Hannah Tschudin" userId="998b4c2e-b837-4976-b840-a65478e4b92a" providerId="ADAL" clId="{31110104-FAD9-4D12-A388-8B60C78361CF}" dt="2025-03-18T23:23:00.477" v="0" actId="20577"/>
      <pc:docMkLst>
        <pc:docMk/>
      </pc:docMkLst>
      <pc:sldChg chg="modSp mod">
        <pc:chgData name="Hannah Tschudin" userId="998b4c2e-b837-4976-b840-a65478e4b92a" providerId="ADAL" clId="{31110104-FAD9-4D12-A388-8B60C78361CF}" dt="2025-03-18T23:23:00.477" v="0" actId="20577"/>
        <pc:sldMkLst>
          <pc:docMk/>
          <pc:sldMk cId="1241194960" sldId="2145706950"/>
        </pc:sldMkLst>
        <pc:spChg chg="mod">
          <ac:chgData name="Hannah Tschudin" userId="998b4c2e-b837-4976-b840-a65478e4b92a" providerId="ADAL" clId="{31110104-FAD9-4D12-A388-8B60C78361CF}" dt="2025-03-18T23:23:00.477" v="0" actId="20577"/>
          <ac:spMkLst>
            <pc:docMk/>
            <pc:sldMk cId="1241194960" sldId="2145706950"/>
            <ac:spMk id="3" creationId="{9BACD9E5-3D88-90AB-6D95-34D8E463005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acog.sharepoint.com/sites/MTPTeam/Shared%20Documents/Outreach%20and%20Engagement/Engagement/Phase%20One/SACOG%20Survey/Survey%20Results/SACOG%20Blueprint%20survey%20graphs%20and%20data%20new%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tendick\AppData\Local\Microsoft\Olk\Attachments\ooa-efc96068-0986-49c9-b21a-2e9f9e6de388\305c0358adda5476ba7bf85d2e9782e5c28118659282cfacaa640996e5acac8b\AAGR%20com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none" spc="0" normalizeH="0" baseline="0">
                <a:solidFill>
                  <a:schemeClr val="bg1"/>
                </a:solidFill>
                <a:latin typeface="+mj-lt"/>
                <a:ea typeface="+mj-ea"/>
                <a:cs typeface="+mj-cs"/>
              </a:defRPr>
            </a:pPr>
            <a:r>
              <a:rPr lang="en-US">
                <a:solidFill>
                  <a:schemeClr val="bg1"/>
                </a:solidFill>
              </a:rPr>
              <a:t>What are the biggest challenges your community is facing?</a:t>
            </a:r>
          </a:p>
        </c:rich>
      </c:tx>
      <c:layout>
        <c:manualLayout>
          <c:xMode val="edge"/>
          <c:yMode val="edge"/>
          <c:x val="0.11543863046425547"/>
          <c:y val="0.19627910122225317"/>
        </c:manualLayout>
      </c:layout>
      <c:overlay val="0"/>
      <c:spPr>
        <a:noFill/>
        <a:ln>
          <a:noFill/>
        </a:ln>
        <a:effectLst/>
      </c:spPr>
      <c:txPr>
        <a:bodyPr rot="0" spcFirstLastPara="1" vertOverflow="ellipsis" vert="horz" wrap="square" anchor="ctr" anchorCtr="1"/>
        <a:lstStyle/>
        <a:p>
          <a:pPr>
            <a:defRPr sz="2000" b="1" i="0" u="none" strike="noStrike" kern="1200" cap="none" spc="0" normalizeH="0" baseline="0">
              <a:solidFill>
                <a:schemeClr val="bg1"/>
              </a:solidFill>
              <a:latin typeface="+mj-lt"/>
              <a:ea typeface="+mj-ea"/>
              <a:cs typeface="+mj-cs"/>
            </a:defRPr>
          </a:pPr>
          <a:endParaRPr lang="en-US"/>
        </a:p>
      </c:txPr>
    </c:title>
    <c:autoTitleDeleted val="0"/>
    <c:plotArea>
      <c:layout>
        <c:manualLayout>
          <c:layoutTarget val="inner"/>
          <c:xMode val="edge"/>
          <c:yMode val="edge"/>
          <c:x val="9.3118260908905168E-2"/>
          <c:y val="0.27372863048250734"/>
          <c:w val="0.88097945134615874"/>
          <c:h val="0.35551491195291701"/>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'[SACOG Blueprint survey graphs and data new .xlsx]Question 4'!$A$15:$A$24</c:f>
              <c:strCache>
                <c:ptCount val="10"/>
                <c:pt idx="0">
                  <c:v>Affordable housing</c:v>
                </c:pt>
                <c:pt idx="1">
                  <c:v>Crime and public safety</c:v>
                </c:pt>
                <c:pt idx="2">
                  <c:v>Lack of transportation choices</c:v>
                </c:pt>
                <c:pt idx="3">
                  <c:v>Traffic congestion</c:v>
                </c:pt>
                <c:pt idx="4">
                  <c:v>Schools and education</c:v>
                </c:pt>
                <c:pt idx="5">
                  <c:v>Climate change</c:v>
                </c:pt>
                <c:pt idx="6">
                  <c:v>Other</c:v>
                </c:pt>
                <c:pt idx="7">
                  <c:v>Jobs and growing businesses</c:v>
                </c:pt>
                <c:pt idx="8">
                  <c:v>Floods, drought, and/or wildfires</c:v>
                </c:pt>
                <c:pt idx="9">
                  <c:v>Clean air</c:v>
                </c:pt>
              </c:strCache>
            </c:strRef>
          </c:cat>
          <c:val>
            <c:numRef>
              <c:f>'[SACOG Blueprint survey graphs and data new .xlsx]Question 4'!$B$15:$B$24</c:f>
              <c:numCache>
                <c:formatCode>General</c:formatCode>
                <c:ptCount val="10"/>
              </c:numCache>
            </c:numRef>
          </c:val>
          <c:extLst>
            <c:ext xmlns:c16="http://schemas.microsoft.com/office/drawing/2014/chart" uri="{C3380CC4-5D6E-409C-BE32-E72D297353CC}">
              <c16:uniqueId val="{00000000-F88D-4373-B1A5-BE0ADB6BF677}"/>
            </c:ext>
          </c:extLst>
        </c:ser>
        <c:ser>
          <c:idx val="1"/>
          <c:order val="1"/>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'[SACOG Blueprint survey graphs and data new .xlsx]Question 4'!$A$15:$A$24</c:f>
              <c:strCache>
                <c:ptCount val="10"/>
                <c:pt idx="0">
                  <c:v>Affordable housing</c:v>
                </c:pt>
                <c:pt idx="1">
                  <c:v>Crime and public safety</c:v>
                </c:pt>
                <c:pt idx="2">
                  <c:v>Lack of transportation choices</c:v>
                </c:pt>
                <c:pt idx="3">
                  <c:v>Traffic congestion</c:v>
                </c:pt>
                <c:pt idx="4">
                  <c:v>Schools and education</c:v>
                </c:pt>
                <c:pt idx="5">
                  <c:v>Climate change</c:v>
                </c:pt>
                <c:pt idx="6">
                  <c:v>Other</c:v>
                </c:pt>
                <c:pt idx="7">
                  <c:v>Jobs and growing businesses</c:v>
                </c:pt>
                <c:pt idx="8">
                  <c:v>Floods, drought, and/or wildfires</c:v>
                </c:pt>
                <c:pt idx="9">
                  <c:v>Clean air</c:v>
                </c:pt>
              </c:strCache>
            </c:strRef>
          </c:cat>
          <c:val>
            <c:numRef>
              <c:f>'[SACOG Blueprint survey graphs and data new .xlsx]Question 4'!$C$15:$C$24</c:f>
              <c:numCache>
                <c:formatCode>General</c:formatCode>
                <c:ptCount val="10"/>
                <c:pt idx="0">
                  <c:v>1358</c:v>
                </c:pt>
                <c:pt idx="1">
                  <c:v>876</c:v>
                </c:pt>
                <c:pt idx="2">
                  <c:v>706</c:v>
                </c:pt>
                <c:pt idx="3">
                  <c:v>632</c:v>
                </c:pt>
                <c:pt idx="4">
                  <c:v>461</c:v>
                </c:pt>
                <c:pt idx="5">
                  <c:v>418</c:v>
                </c:pt>
                <c:pt idx="6">
                  <c:v>402</c:v>
                </c:pt>
                <c:pt idx="7">
                  <c:v>392</c:v>
                </c:pt>
                <c:pt idx="8">
                  <c:v>340</c:v>
                </c:pt>
                <c:pt idx="9">
                  <c:v>207</c:v>
                </c:pt>
              </c:numCache>
            </c:numRef>
          </c:val>
          <c:extLst>
            <c:ext xmlns:c16="http://schemas.microsoft.com/office/drawing/2014/chart" uri="{C3380CC4-5D6E-409C-BE32-E72D297353CC}">
              <c16:uniqueId val="{00000001-F88D-4373-B1A5-BE0ADB6BF677}"/>
            </c:ext>
          </c:extLst>
        </c:ser>
        <c:dLbls>
          <c:showLegendKey val="0"/>
          <c:showVal val="0"/>
          <c:showCatName val="0"/>
          <c:showSerName val="0"/>
          <c:showPercent val="0"/>
          <c:showBubbleSize val="0"/>
        </c:dLbls>
        <c:gapWidth val="0"/>
        <c:overlap val="91"/>
        <c:axId val="163143903"/>
        <c:axId val="163306095"/>
      </c:barChart>
      <c:catAx>
        <c:axId val="16314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bg1"/>
                </a:solidFill>
                <a:latin typeface="+mn-lt"/>
                <a:ea typeface="+mn-ea"/>
                <a:cs typeface="+mn-cs"/>
              </a:defRPr>
            </a:pPr>
            <a:endParaRPr lang="en-US"/>
          </a:p>
        </c:txPr>
        <c:crossAx val="163306095"/>
        <c:crosses val="autoZero"/>
        <c:auto val="1"/>
        <c:lblAlgn val="ctr"/>
        <c:lblOffset val="100"/>
        <c:noMultiLvlLbl val="0"/>
      </c:catAx>
      <c:valAx>
        <c:axId val="163306095"/>
        <c:scaling>
          <c:orientation val="minMax"/>
        </c:scaling>
        <c:delete val="1"/>
        <c:axPos val="l"/>
        <c:numFmt formatCode="General" sourceLinked="1"/>
        <c:majorTickMark val="none"/>
        <c:minorTickMark val="none"/>
        <c:tickLblPos val="nextTo"/>
        <c:crossAx val="16314390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59023659812825E-2"/>
          <c:y val="7.3494129873386591E-2"/>
          <c:w val="0.87251391531694866"/>
          <c:h val="0.85546684927675309"/>
        </c:manualLayout>
      </c:layout>
      <c:lineChart>
        <c:grouping val="standard"/>
        <c:varyColors val="0"/>
        <c:ser>
          <c:idx val="2"/>
          <c:order val="0"/>
          <c:tx>
            <c:strRef>
              <c:f>'Population Projections'!$J$2</c:f>
              <c:strCache>
                <c:ptCount val="1"/>
                <c:pt idx="0">
                  <c:v>SACOG</c:v>
                </c:pt>
              </c:strCache>
            </c:strRef>
          </c:tx>
          <c:spPr>
            <a:ln w="127000" cap="rnd">
              <a:solidFill>
                <a:schemeClr val="accent3"/>
              </a:solidFill>
              <a:round/>
            </a:ln>
            <a:effectLst/>
          </c:spPr>
          <c:marker>
            <c:symbol val="diamond"/>
            <c:size val="7"/>
            <c:spPr>
              <a:solidFill>
                <a:schemeClr val="bg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Projections'!$G$3:$G$7</c:f>
              <c:strCache>
                <c:ptCount val="5"/>
                <c:pt idx="0">
                  <c:v>2025-2030</c:v>
                </c:pt>
                <c:pt idx="1">
                  <c:v>2030-2035</c:v>
                </c:pt>
                <c:pt idx="2">
                  <c:v>2035-2040</c:v>
                </c:pt>
                <c:pt idx="3">
                  <c:v>2040-2045</c:v>
                </c:pt>
                <c:pt idx="4">
                  <c:v>2045-2050</c:v>
                </c:pt>
              </c:strCache>
            </c:strRef>
          </c:cat>
          <c:val>
            <c:numRef>
              <c:f>'Population Projections'!$J$3:$J$7</c:f>
              <c:numCache>
                <c:formatCode>0.00%</c:formatCode>
                <c:ptCount val="5"/>
                <c:pt idx="0">
                  <c:v>8.3507194243690464E-3</c:v>
                </c:pt>
                <c:pt idx="1">
                  <c:v>7.8224438505429816E-3</c:v>
                </c:pt>
                <c:pt idx="2">
                  <c:v>6.4578912869410754E-3</c:v>
                </c:pt>
                <c:pt idx="3">
                  <c:v>5.3075953798384923E-3</c:v>
                </c:pt>
                <c:pt idx="4">
                  <c:v>4.2373296923887693E-3</c:v>
                </c:pt>
              </c:numCache>
            </c:numRef>
          </c:val>
          <c:smooth val="0"/>
          <c:extLst>
            <c:ext xmlns:c16="http://schemas.microsoft.com/office/drawing/2014/chart" uri="{C3380CC4-5D6E-409C-BE32-E72D297353CC}">
              <c16:uniqueId val="{00000000-23E6-4318-AA64-446F3A2BF9D9}"/>
            </c:ext>
          </c:extLst>
        </c:ser>
        <c:ser>
          <c:idx val="1"/>
          <c:order val="1"/>
          <c:tx>
            <c:strRef>
              <c:f>'Population Projections'!$I$2</c:f>
              <c:strCache>
                <c:ptCount val="1"/>
                <c:pt idx="0">
                  <c:v>CA</c:v>
                </c:pt>
              </c:strCache>
            </c:strRef>
          </c:tx>
          <c:spPr>
            <a:ln w="127000" cap="rnd">
              <a:solidFill>
                <a:schemeClr val="accent2"/>
              </a:solidFill>
              <a:round/>
            </a:ln>
            <a:effectLst/>
          </c:spPr>
          <c:marker>
            <c:symbol val="diamond"/>
            <c:size val="7"/>
            <c:spPr>
              <a:solidFill>
                <a:schemeClr val="bg1"/>
              </a:solidFill>
              <a:ln w="9525">
                <a:noFill/>
              </a:ln>
              <a:effectLst/>
            </c:spPr>
          </c:marker>
          <c:dLbls>
            <c:dLbl>
              <c:idx val="0"/>
              <c:layout>
                <c:manualLayout>
                  <c:x val="-6.9380575801426175E-2"/>
                  <c:y val="2.06714296392566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E6-4318-AA64-446F3A2BF9D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Projections'!$G$3:$G$7</c:f>
              <c:strCache>
                <c:ptCount val="5"/>
                <c:pt idx="0">
                  <c:v>2025-2030</c:v>
                </c:pt>
                <c:pt idx="1">
                  <c:v>2030-2035</c:v>
                </c:pt>
                <c:pt idx="2">
                  <c:v>2035-2040</c:v>
                </c:pt>
                <c:pt idx="3">
                  <c:v>2040-2045</c:v>
                </c:pt>
                <c:pt idx="4">
                  <c:v>2045-2050</c:v>
                </c:pt>
              </c:strCache>
            </c:strRef>
          </c:cat>
          <c:val>
            <c:numRef>
              <c:f>'Population Projections'!$I$3:$I$7</c:f>
              <c:numCache>
                <c:formatCode>0.00%</c:formatCode>
                <c:ptCount val="5"/>
                <c:pt idx="0">
                  <c:v>2.739543300578573E-3</c:v>
                </c:pt>
                <c:pt idx="1">
                  <c:v>3.2867186534195625E-3</c:v>
                </c:pt>
                <c:pt idx="2">
                  <c:v>2.7724299132527719E-3</c:v>
                </c:pt>
                <c:pt idx="3">
                  <c:v>2.2490449016454583E-3</c:v>
                </c:pt>
                <c:pt idx="4">
                  <c:v>1.347881635322068E-3</c:v>
                </c:pt>
              </c:numCache>
            </c:numRef>
          </c:val>
          <c:smooth val="0"/>
          <c:extLst>
            <c:ext xmlns:c16="http://schemas.microsoft.com/office/drawing/2014/chart" uri="{C3380CC4-5D6E-409C-BE32-E72D297353CC}">
              <c16:uniqueId val="{00000001-23E6-4318-AA64-446F3A2BF9D9}"/>
            </c:ext>
          </c:extLst>
        </c:ser>
        <c:ser>
          <c:idx val="0"/>
          <c:order val="2"/>
          <c:tx>
            <c:strRef>
              <c:f>'Population Projections'!$H$2</c:f>
              <c:strCache>
                <c:ptCount val="1"/>
                <c:pt idx="0">
                  <c:v>US</c:v>
                </c:pt>
              </c:strCache>
            </c:strRef>
          </c:tx>
          <c:spPr>
            <a:ln w="127000" cap="rnd">
              <a:solidFill>
                <a:schemeClr val="accent1"/>
              </a:solidFill>
              <a:round/>
            </a:ln>
            <a:effectLst/>
          </c:spPr>
          <c:marker>
            <c:symbol val="diamond"/>
            <c:size val="7"/>
            <c:spPr>
              <a:solidFill>
                <a:schemeClr val="bg1"/>
              </a:solidFill>
              <a:ln w="9525">
                <a:noFill/>
              </a:ln>
              <a:effectLst/>
            </c:spPr>
          </c:marker>
          <c:dLbls>
            <c:dLbl>
              <c:idx val="0"/>
              <c:layout>
                <c:manualLayout>
                  <c:x val="-6.7858990496441771E-2"/>
                  <c:y val="1.477562348243548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5073840018843696E-2"/>
                      <c:h val="5.7111063422444153E-2"/>
                    </c:manualLayout>
                  </c15:layout>
                </c:ext>
                <c:ext xmlns:c16="http://schemas.microsoft.com/office/drawing/2014/chart" uri="{C3380CC4-5D6E-409C-BE32-E72D297353CC}">
                  <c16:uniqueId val="{00000003-23E6-4318-AA64-446F3A2BF9D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 Projections'!$G$3:$G$7</c:f>
              <c:strCache>
                <c:ptCount val="5"/>
                <c:pt idx="0">
                  <c:v>2025-2030</c:v>
                </c:pt>
                <c:pt idx="1">
                  <c:v>2030-2035</c:v>
                </c:pt>
                <c:pt idx="2">
                  <c:v>2035-2040</c:v>
                </c:pt>
                <c:pt idx="3">
                  <c:v>2040-2045</c:v>
                </c:pt>
                <c:pt idx="4">
                  <c:v>2045-2050</c:v>
                </c:pt>
              </c:strCache>
            </c:strRef>
          </c:cat>
          <c:val>
            <c:numRef>
              <c:f>'Population Projections'!$H$3:$H$7</c:f>
              <c:numCache>
                <c:formatCode>0.00%</c:formatCode>
                <c:ptCount val="5"/>
                <c:pt idx="0">
                  <c:v>4.1412771486266653E-3</c:v>
                </c:pt>
                <c:pt idx="1">
                  <c:v>3.3320884782819249E-3</c:v>
                </c:pt>
                <c:pt idx="2">
                  <c:v>2.522703647616531E-3</c:v>
                </c:pt>
                <c:pt idx="3">
                  <c:v>1.7550621280217893E-3</c:v>
                </c:pt>
                <c:pt idx="4">
                  <c:v>1.224968357619316E-3</c:v>
                </c:pt>
              </c:numCache>
            </c:numRef>
          </c:val>
          <c:smooth val="0"/>
          <c:extLst>
            <c:ext xmlns:c16="http://schemas.microsoft.com/office/drawing/2014/chart" uri="{C3380CC4-5D6E-409C-BE32-E72D297353CC}">
              <c16:uniqueId val="{00000002-23E6-4318-AA64-446F3A2BF9D9}"/>
            </c:ext>
          </c:extLst>
        </c:ser>
        <c:dLbls>
          <c:showLegendKey val="0"/>
          <c:showVal val="0"/>
          <c:showCatName val="0"/>
          <c:showSerName val="0"/>
          <c:showPercent val="0"/>
          <c:showBubbleSize val="0"/>
        </c:dLbls>
        <c:marker val="1"/>
        <c:smooth val="0"/>
        <c:axId val="1092358111"/>
        <c:axId val="1092359551"/>
      </c:lineChart>
      <c:catAx>
        <c:axId val="109235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1092359551"/>
        <c:crosses val="autoZero"/>
        <c:auto val="1"/>
        <c:lblAlgn val="ctr"/>
        <c:lblOffset val="100"/>
        <c:noMultiLvlLbl val="0"/>
      </c:catAx>
      <c:valAx>
        <c:axId val="1092359551"/>
        <c:scaling>
          <c:orientation val="minMax"/>
        </c:scaling>
        <c:delete val="1"/>
        <c:axPos val="l"/>
        <c:numFmt formatCode="0.00%" sourceLinked="1"/>
        <c:majorTickMark val="none"/>
        <c:minorTickMark val="none"/>
        <c:tickLblPos val="nextTo"/>
        <c:crossAx val="10923581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CC2C9-900C-4D67-92F7-1C7172CFD193}"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A8EF9D9D-C1CF-40DA-8611-B3BCAEE5F292}" type="pres">
      <dgm:prSet presAssocID="{902CC2C9-900C-4D67-92F7-1C7172CFD193}" presName="diagram" presStyleCnt="0">
        <dgm:presLayoutVars>
          <dgm:dir/>
          <dgm:resizeHandles val="exact"/>
        </dgm:presLayoutVars>
      </dgm:prSet>
      <dgm:spPr/>
    </dgm:pt>
  </dgm:ptLst>
  <dgm:cxnLst>
    <dgm:cxn modelId="{84E3DAD2-D06F-4D37-81AE-E60C7DD39460}" type="presOf" srcId="{902CC2C9-900C-4D67-92F7-1C7172CFD193}" destId="{A8EF9D9D-C1CF-40DA-8611-B3BCAEE5F292}"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07310E-5598-4BAD-8D7A-B6C4EE5F77F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56FF5D6-EB73-4951-AE76-153E4C20A42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706008D-FB39-4AB1-9026-9447941EB251}" type="datetimeFigureOut">
              <a:rPr lang="en-US" smtClean="0"/>
              <a:t>3/18/2025</a:t>
            </a:fld>
            <a:endParaRPr lang="en-US"/>
          </a:p>
        </p:txBody>
      </p:sp>
      <p:sp>
        <p:nvSpPr>
          <p:cNvPr id="4" name="Footer Placeholder 3">
            <a:extLst>
              <a:ext uri="{FF2B5EF4-FFF2-40B4-BE49-F238E27FC236}">
                <a16:creationId xmlns:a16="http://schemas.microsoft.com/office/drawing/2014/main" id="{1C765FAC-210D-426C-A3EB-27FB7C6DD36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EEA112-F1FF-4E47-A1F3-33FB1D26334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54F2C2-A6DD-42BE-BB27-41B8E77E51E5}" type="slidenum">
              <a:rPr lang="en-US" smtClean="0"/>
              <a:t>‹#›</a:t>
            </a:fld>
            <a:endParaRPr lang="en-US"/>
          </a:p>
        </p:txBody>
      </p:sp>
    </p:spTree>
    <p:extLst>
      <p:ext uri="{BB962C8B-B14F-4D97-AF65-F5344CB8AC3E}">
        <p14:creationId xmlns:p14="http://schemas.microsoft.com/office/powerpoint/2010/main" val="366775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06C462-010E-4D51-BE64-5EAAB89A3393}" type="datetimeFigureOut">
              <a:rPr lang="en-US" smtClean="0"/>
              <a:t>3/18/2025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8739984-EFD6-46A9-9A07-D61EB3C7563A}" type="slidenum">
              <a:rPr lang="en-US" smtClean="0"/>
              <a:t>‹#›</a:t>
            </a:fld>
            <a:endParaRPr lang="en-US"/>
          </a:p>
        </p:txBody>
      </p:sp>
    </p:spTree>
    <p:extLst>
      <p:ext uri="{BB962C8B-B14F-4D97-AF65-F5344CB8AC3E}">
        <p14:creationId xmlns:p14="http://schemas.microsoft.com/office/powerpoint/2010/main" val="25833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a:r>
              <a:rPr lang="en-US"/>
              <a:t>SACOG is where local government leaders across the region come together to advance the goals of economic prosperity, connected communities, and vibrant places. SACOG works with its 6 counties and 22 cities to solve challenges that are too big for any one jurisdiction to solve on its own. SACOG plays a central role in transportation infrastructure planning and funding assistance for cities, counties, transit operators, and other entities responsible for providing for the travel needs of the region’s residents.</a:t>
            </a:r>
          </a:p>
          <a:p>
            <a:pPr marL="291179"/>
            <a:endParaRPr lang="en-US"/>
          </a:p>
          <a:p>
            <a:pPr marL="291179"/>
            <a:r>
              <a:rPr lang="en-US"/>
              <a:t>One of SACOG’s main jobs, designated by the federal government, requires SACOG to maintain a regional transportation plan that must be updated every four years in coordination with each local government. </a:t>
            </a:r>
          </a:p>
          <a:p>
            <a:pPr marL="291179" indent="-291179">
              <a:spcBef>
                <a:spcPct val="20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48739984-EFD6-46A9-9A07-D61EB3C7563A}" type="slidenum">
              <a:rPr lang="en-US" smtClean="0"/>
              <a:t>2</a:t>
            </a:fld>
            <a:endParaRPr lang="en-US"/>
          </a:p>
        </p:txBody>
      </p:sp>
    </p:spTree>
    <p:extLst>
      <p:ext uri="{BB962C8B-B14F-4D97-AF65-F5344CB8AC3E}">
        <p14:creationId xmlns:p14="http://schemas.microsoft.com/office/powerpoint/2010/main" val="352696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triple bottom line framework will use equity, economy, and environment, to shape the discussions and strategies for the 2024 Blueprint.  This plan aims to come together around a collective vision to advance economic prosperity, support environmental health and resiliency, and promote equity through reducing transportation and housing disparities by race, ethnicity, income, and ability. </a:t>
            </a:r>
          </a:p>
        </p:txBody>
      </p:sp>
      <p:sp>
        <p:nvSpPr>
          <p:cNvPr id="4" name="Slide Number Placeholder 3"/>
          <p:cNvSpPr>
            <a:spLocks noGrp="1"/>
          </p:cNvSpPr>
          <p:nvPr>
            <p:ph type="sldNum" sz="quarter" idx="5"/>
          </p:nvPr>
        </p:nvSpPr>
        <p:spPr/>
        <p:txBody>
          <a:bodyPr/>
          <a:lstStyle/>
          <a:p>
            <a:fld id="{48739984-EFD6-46A9-9A07-D61EB3C7563A}" type="slidenum">
              <a:rPr lang="en-US" smtClean="0"/>
              <a:t>3</a:t>
            </a:fld>
            <a:endParaRPr lang="en-US"/>
          </a:p>
        </p:txBody>
      </p:sp>
    </p:spTree>
    <p:extLst>
      <p:ext uri="{BB962C8B-B14F-4D97-AF65-F5344CB8AC3E}">
        <p14:creationId xmlns:p14="http://schemas.microsoft.com/office/powerpoint/2010/main" val="111232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39984-EFD6-46A9-9A07-D61EB3C7563A}" type="slidenum">
              <a:rPr lang="en-US" smtClean="0"/>
              <a:t>10</a:t>
            </a:fld>
            <a:endParaRPr lang="en-US"/>
          </a:p>
        </p:txBody>
      </p:sp>
    </p:spTree>
    <p:extLst>
      <p:ext uri="{BB962C8B-B14F-4D97-AF65-F5344CB8AC3E}">
        <p14:creationId xmlns:p14="http://schemas.microsoft.com/office/powerpoint/2010/main" val="295036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policy </a:t>
            </a:r>
            <a:r>
              <a:rPr lang="en-US" err="1"/>
              <a:t>frameowkr</a:t>
            </a:r>
            <a:r>
              <a:rPr lang="en-US"/>
              <a:t> also included a regional growth forecast, which will be used to forecast the 2035 and 2050 growth for the 2024 Blueprint.</a:t>
            </a:r>
          </a:p>
        </p:txBody>
      </p:sp>
      <p:sp>
        <p:nvSpPr>
          <p:cNvPr id="4" name="Slide Number Placeholder 3"/>
          <p:cNvSpPr>
            <a:spLocks noGrp="1"/>
          </p:cNvSpPr>
          <p:nvPr>
            <p:ph type="sldNum" sz="quarter" idx="5"/>
          </p:nvPr>
        </p:nvSpPr>
        <p:spPr/>
        <p:txBody>
          <a:bodyPr/>
          <a:lstStyle/>
          <a:p>
            <a:pPr defTabSz="465887">
              <a:defRPr/>
            </a:pPr>
            <a:fld id="{48739984-EFD6-46A9-9A07-D61EB3C7563A}" type="slidenum">
              <a:rPr lang="en-US">
                <a:solidFill>
                  <a:prstClr val="black"/>
                </a:solidFill>
                <a:latin typeface="Calibri" panose="020F0502020204030204"/>
              </a:rPr>
              <a:pPr defTabSz="46588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89105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01100" y="11031538"/>
            <a:ext cx="52930425" cy="29773562"/>
          </a:xfrm>
          <a:prstGeom prst="rect">
            <a:avLst/>
          </a:prstGeom>
        </p:spPr>
      </p:sp>
      <p:sp>
        <p:nvSpPr>
          <p:cNvPr id="3" name="Notes Placeholder 2"/>
          <p:cNvSpPr>
            <a:spLocks noGrp="1"/>
          </p:cNvSpPr>
          <p:nvPr>
            <p:ph type="body" idx="1"/>
          </p:nvPr>
        </p:nvSpPr>
        <p:spPr>
          <a:xfrm>
            <a:off x="993006" y="42466622"/>
            <a:ext cx="7944027" cy="34745424"/>
          </a:xfrm>
          <a:prstGeom prst="rect">
            <a:avLst/>
          </a:prstGeom>
        </p:spPr>
        <p:txBody>
          <a:bodyPr/>
          <a:lstStyle/>
          <a:p>
            <a:r>
              <a:rPr lang="en-US"/>
              <a:t>Dark blue in chart shows approximate housing growth in “infill” or existing communities</a:t>
            </a:r>
          </a:p>
        </p:txBody>
      </p:sp>
      <p:sp>
        <p:nvSpPr>
          <p:cNvPr id="4" name="Slide Number Placeholder 3"/>
          <p:cNvSpPr>
            <a:spLocks noGrp="1"/>
          </p:cNvSpPr>
          <p:nvPr>
            <p:ph type="sldNum" sz="quarter" idx="5"/>
          </p:nvPr>
        </p:nvSpPr>
        <p:spPr>
          <a:xfrm>
            <a:off x="5624723" y="83814910"/>
            <a:ext cx="4303015" cy="4427428"/>
          </a:xfrm>
          <a:prstGeom prst="rect">
            <a:avLst/>
          </a:prstGeom>
        </p:spPr>
        <p:txBody>
          <a:bodyPr/>
          <a:lstStyle/>
          <a:p>
            <a:pPr defTabSz="474739">
              <a:defRPr/>
            </a:pPr>
            <a:fld id="{A528DFDD-5200-40E8-9535-9134F22802E8}" type="slidenum">
              <a:rPr lang="en-US">
                <a:solidFill>
                  <a:prstClr val="black"/>
                </a:solidFill>
                <a:latin typeface="Calibri" panose="020F0502020204030204"/>
              </a:rPr>
              <a:pPr defTabSz="47473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14480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creating the 2024 Blueprint?  </a:t>
            </a:r>
          </a:p>
          <a:p>
            <a:pPr marL="171450" indent="-171450">
              <a:buFont typeface="Arial,Sans-Serif"/>
              <a:buChar char="•"/>
            </a:pPr>
            <a:r>
              <a:rPr lang="en-US" dirty="0"/>
              <a:t>Aside from this plan being a federal and state requirement, SACOG uses the 2024 Blueprint update to help our constituents coordinate planning efforts to better plan for the Sacramento region’s transportation system. This coordination helps improve the region’s quality of life by making it easier and safer to get where residents need to go. </a:t>
            </a:r>
          </a:p>
          <a:p>
            <a:pPr marL="171450" indent="-171450">
              <a:buFont typeface="Arial,Sans-Serif"/>
              <a:buChar char="•"/>
            </a:pPr>
            <a:r>
              <a:rPr lang="en-US" dirty="0"/>
              <a:t>This is important because the growth and mobility challenges facing the region are complex and are made more so due to the global pandemic, recent record setting drought and fire seasons, and the effects of a staggering statewide housing crisis which are often most acutely felt in historically disenfranchised communities. Finding pathways to create a thriving economy and healthy environment for all residents of the Sacramento region, as they relate to a regional planning effort, requires a holistic approach. </a:t>
            </a:r>
          </a:p>
          <a:p>
            <a:endParaRPr lang="en-US" dirty="0"/>
          </a:p>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739984-EFD6-46A9-9A07-D61EB3C756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44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39984-EFD6-46A9-9A07-D61EB3C7563A}" type="slidenum">
              <a:rPr lang="en-US" smtClean="0"/>
              <a:t>21</a:t>
            </a:fld>
            <a:endParaRPr lang="en-US"/>
          </a:p>
        </p:txBody>
      </p:sp>
    </p:spTree>
    <p:extLst>
      <p:ext uri="{BB962C8B-B14F-4D97-AF65-F5344CB8AC3E}">
        <p14:creationId xmlns:p14="http://schemas.microsoft.com/office/powerpoint/2010/main" val="1121023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p:spPr>
        <p:txBody>
          <a:bodyPr>
            <a:normAutofit/>
          </a:bodyPr>
          <a:lstStyle>
            <a:lvl1pPr algn="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A picture containing text, clipart&#10;&#10;Description automatically generated">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42950"/>
            <a:ext cx="3928416" cy="9585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p:spPr>
        <p:txBody>
          <a:bodyPr anchor="ctr"/>
          <a:lstStyle>
            <a:lvl1pPr>
              <a:lnSpc>
                <a:spcPct val="95000"/>
              </a:lnSpc>
              <a:defRPr sz="315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1"/>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41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a:effectLst>
            <a:glow rad="63500">
              <a:schemeClr val="bg1">
                <a:alpha val="40000"/>
              </a:schemeClr>
            </a:glow>
          </a:effectLst>
        </p:spPr>
        <p:txBody>
          <a:bodyPr>
            <a:normAutofit/>
          </a:bodyPr>
          <a:lstStyle>
            <a:lvl1pPr algn="r">
              <a:defRPr sz="4000">
                <a:solidFill>
                  <a:srgbClr val="129ABF"/>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4400" y="514350"/>
            <a:ext cx="4865302" cy="1187133"/>
          </a:xfrm>
          <a:prstGeom prst="rect">
            <a:avLst/>
          </a:prstGeom>
          <a:effectLst>
            <a:glow rad="63500">
              <a:schemeClr val="bg1">
                <a:alpha val="40000"/>
              </a:schemeClr>
            </a:glow>
          </a:effectLst>
        </p:spPr>
      </p:pic>
    </p:spTree>
    <p:extLst>
      <p:ext uri="{BB962C8B-B14F-4D97-AF65-F5344CB8AC3E}">
        <p14:creationId xmlns:p14="http://schemas.microsoft.com/office/powerpoint/2010/main" val="404713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38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6" name="Picture 5" descr="Background pattern&#10;&#10;Description automatically generated with low confidence">
            <a:extLst>
              <a:ext uri="{FF2B5EF4-FFF2-40B4-BE49-F238E27FC236}">
                <a16:creationId xmlns:a16="http://schemas.microsoft.com/office/drawing/2014/main" id="{1F77CC8C-365E-4627-9833-0C4454197A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4800" y="3638550"/>
            <a:ext cx="914400" cy="1287020"/>
          </a:xfrm>
          <a:prstGeom prst="rect">
            <a:avLst/>
          </a:prstGeom>
          <a:effectLst>
            <a:glow rad="63500">
              <a:schemeClr val="bg1">
                <a:alpha val="40000"/>
              </a:schemeClr>
            </a:glow>
          </a:effectLst>
        </p:spPr>
      </p:pic>
    </p:spTree>
    <p:extLst>
      <p:ext uri="{BB962C8B-B14F-4D97-AF65-F5344CB8AC3E}">
        <p14:creationId xmlns:p14="http://schemas.microsoft.com/office/powerpoint/2010/main" val="2421322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Tree>
    <p:extLst>
      <p:ext uri="{BB962C8B-B14F-4D97-AF65-F5344CB8AC3E}">
        <p14:creationId xmlns:p14="http://schemas.microsoft.com/office/powerpoint/2010/main" val="420401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01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8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094152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solidFill>
                  <a:srgbClr val="129ABF"/>
                </a:solidFill>
              </a:defRPr>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5808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80946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p:spPr>
        <p:txBody>
          <a:bodyPr anchor="ctr"/>
          <a:lstStyle>
            <a:lvl1pPr>
              <a:lnSpc>
                <a:spcPct val="95000"/>
              </a:lnSpc>
              <a:defRPr sz="3150">
                <a:solidFill>
                  <a:srgbClr val="129ABF"/>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5"/>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38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a:effectLst>
            <a:glow rad="63500">
              <a:schemeClr val="bg1">
                <a:alpha val="40000"/>
              </a:schemeClr>
            </a:glow>
          </a:effectLst>
        </p:spPr>
        <p:txBody>
          <a:bodyPr>
            <a:normAutofit/>
          </a:bodyPr>
          <a:lstStyle>
            <a:lvl1pPr algn="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4400" y="514350"/>
            <a:ext cx="4865301" cy="1187133"/>
          </a:xfrm>
          <a:prstGeom prst="rect">
            <a:avLst/>
          </a:prstGeom>
          <a:effectLst>
            <a:glow rad="63500">
              <a:schemeClr val="accent6">
                <a:alpha val="40000"/>
              </a:schemeClr>
            </a:glow>
          </a:effectLst>
        </p:spPr>
      </p:pic>
    </p:spTree>
    <p:extLst>
      <p:ext uri="{BB962C8B-B14F-4D97-AF65-F5344CB8AC3E}">
        <p14:creationId xmlns:p14="http://schemas.microsoft.com/office/powerpoint/2010/main" val="257011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004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F77CC8C-365E-4627-9833-0C4454197A9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24800" y="3638551"/>
            <a:ext cx="914400" cy="1287018"/>
          </a:xfrm>
          <a:prstGeom prst="rect">
            <a:avLst/>
          </a:prstGeom>
          <a:effectLst>
            <a:glow rad="63500">
              <a:schemeClr val="accent6">
                <a:alpha val="40000"/>
              </a:schemeClr>
            </a:glow>
          </a:effectLst>
        </p:spPr>
      </p:pic>
    </p:spTree>
    <p:extLst>
      <p:ext uri="{BB962C8B-B14F-4D97-AF65-F5344CB8AC3E}">
        <p14:creationId xmlns:p14="http://schemas.microsoft.com/office/powerpoint/2010/main" val="3387812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74825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458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422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18474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618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0775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6">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a:effectLst>
            <a:glow rad="127000">
              <a:schemeClr val="accent6"/>
            </a:glow>
          </a:effectLst>
        </p:spPr>
        <p:txBody>
          <a:bodyPr anchor="ctr"/>
          <a:lstStyle>
            <a:lvl1pPr>
              <a:lnSpc>
                <a:spcPct val="95000"/>
              </a:lnSpc>
              <a:defRPr sz="315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5"/>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76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a:effectLst>
            <a:glow rad="63500">
              <a:schemeClr val="bg1">
                <a:alpha val="40000"/>
              </a:schemeClr>
            </a:glow>
          </a:effectLst>
        </p:spPr>
        <p:txBody>
          <a:bodyPr>
            <a:normAutofit/>
          </a:bodyPr>
          <a:lstStyle>
            <a:lvl1pPr algn="r">
              <a:defRPr sz="4000">
                <a:solidFill>
                  <a:srgbClr val="129ABF"/>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4400" y="514350"/>
            <a:ext cx="4865302" cy="1187133"/>
          </a:xfrm>
          <a:prstGeom prst="rect">
            <a:avLst/>
          </a:prstGeom>
          <a:effectLst>
            <a:glow rad="63500">
              <a:schemeClr val="bg1">
                <a:alpha val="40000"/>
              </a:schemeClr>
            </a:glow>
          </a:effectLst>
        </p:spPr>
      </p:pic>
    </p:spTree>
    <p:extLst>
      <p:ext uri="{BB962C8B-B14F-4D97-AF65-F5344CB8AC3E}">
        <p14:creationId xmlns:p14="http://schemas.microsoft.com/office/powerpoint/2010/main" val="4163164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049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6" name="Picture 5" descr="Background pattern&#10;&#10;Description automatically generated with low confidence">
            <a:extLst>
              <a:ext uri="{FF2B5EF4-FFF2-40B4-BE49-F238E27FC236}">
                <a16:creationId xmlns:a16="http://schemas.microsoft.com/office/drawing/2014/main" id="{1F77CC8C-365E-4627-9833-0C4454197A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4800" y="3638550"/>
            <a:ext cx="914400" cy="1287020"/>
          </a:xfrm>
          <a:prstGeom prst="rect">
            <a:avLst/>
          </a:prstGeom>
          <a:effectLst>
            <a:glow rad="63500">
              <a:schemeClr val="bg1">
                <a:alpha val="40000"/>
              </a:schemeClr>
            </a:glow>
          </a:effectLst>
        </p:spPr>
      </p:pic>
    </p:spTree>
    <p:extLst>
      <p:ext uri="{BB962C8B-B14F-4D97-AF65-F5344CB8AC3E}">
        <p14:creationId xmlns:p14="http://schemas.microsoft.com/office/powerpoint/2010/main" val="2701216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Tree>
    <p:extLst>
      <p:ext uri="{BB962C8B-B14F-4D97-AF65-F5344CB8AC3E}">
        <p14:creationId xmlns:p14="http://schemas.microsoft.com/office/powerpoint/2010/main" val="227467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901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8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880744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solidFill>
                  <a:srgbClr val="129ABF"/>
                </a:solidFill>
              </a:defRPr>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5778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4650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p:spPr>
        <p:txBody>
          <a:bodyPr anchor="ctr"/>
          <a:lstStyle>
            <a:lvl1pPr>
              <a:lnSpc>
                <a:spcPct val="95000"/>
              </a:lnSpc>
              <a:defRPr sz="3150">
                <a:solidFill>
                  <a:srgbClr val="129ABF"/>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5"/>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1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72F545-BE5A-4D2B-B848-22349BA5AC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p:spPr>
        <p:txBody>
          <a:bodyPr>
            <a:normAutofit/>
          </a:bodyPr>
          <a:lstStyle>
            <a:lvl1pPr algn="l">
              <a:defRPr sz="40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85800" y="2988469"/>
            <a:ext cx="7010400" cy="1314450"/>
          </a:xfrm>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2EFAB2FC-2DA9-4E48-8DF2-0CA3BD5BE1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5791" y="2795773"/>
            <a:ext cx="4572009" cy="2290577"/>
          </a:xfrm>
          <a:prstGeom prst="rect">
            <a:avLst/>
          </a:prstGeom>
        </p:spPr>
      </p:pic>
    </p:spTree>
    <p:extLst>
      <p:ext uri="{BB962C8B-B14F-4D97-AF65-F5344CB8AC3E}">
        <p14:creationId xmlns:p14="http://schemas.microsoft.com/office/powerpoint/2010/main" val="1722756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40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39117D-364B-4DA0-9E9D-6405864030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334691"/>
            <a:ext cx="7507287" cy="1021556"/>
          </a:xfrm>
        </p:spPr>
        <p:txBody>
          <a:bodyPr anchor="t"/>
          <a:lstStyle>
            <a:lvl1pPr algn="l">
              <a:defRPr sz="4000" b="1" cap="all">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722313" y="209550"/>
            <a:ext cx="7507287"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715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2383499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905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120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10E29-6E0D-4A72-A1B7-1F9D90335A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66857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1074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71741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p:spPr>
        <p:txBody>
          <a:bodyPr>
            <a:normAutofit/>
          </a:bodyPr>
          <a:lstStyle>
            <a:lvl1pPr algn="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A picture containing text, clipart&#10;&#10;Description automatically generated">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42950"/>
            <a:ext cx="3928416" cy="958533"/>
          </a:xfrm>
          <a:prstGeom prst="rect">
            <a:avLst/>
          </a:prstGeom>
        </p:spPr>
      </p:pic>
    </p:spTree>
    <p:extLst>
      <p:ext uri="{BB962C8B-B14F-4D97-AF65-F5344CB8AC3E}">
        <p14:creationId xmlns:p14="http://schemas.microsoft.com/office/powerpoint/2010/main" val="1027097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64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6">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196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101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245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059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7425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8208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76794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3812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79636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p:spPr>
        <p:txBody>
          <a:bodyPr>
            <a:normAutofit/>
          </a:bodyPr>
          <a:lstStyle>
            <a:lvl1pPr algn="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A picture containing text, clipart&#10;&#10;Description automatically generated">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742950"/>
            <a:ext cx="3928416" cy="958533"/>
          </a:xfrm>
          <a:prstGeom prst="rect">
            <a:avLst/>
          </a:prstGeom>
        </p:spPr>
      </p:pic>
    </p:spTree>
    <p:extLst>
      <p:ext uri="{BB962C8B-B14F-4D97-AF65-F5344CB8AC3E}">
        <p14:creationId xmlns:p14="http://schemas.microsoft.com/office/powerpoint/2010/main" val="34434800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31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6">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983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02887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4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908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123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2112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716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p:spPr>
        <p:txBody>
          <a:bodyPr anchor="ctr"/>
          <a:lstStyle>
            <a:lvl1pPr>
              <a:lnSpc>
                <a:spcPct val="95000"/>
              </a:lnSpc>
              <a:defRPr sz="315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1"/>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07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19F4C-EB51-421C-AB01-0A9420EAA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685800" y="1885950"/>
            <a:ext cx="7620000" cy="1102519"/>
          </a:xfrm>
          <a:effectLst>
            <a:glow rad="63500">
              <a:schemeClr val="bg1">
                <a:alpha val="40000"/>
              </a:schemeClr>
            </a:glow>
          </a:effectLst>
        </p:spPr>
        <p:txBody>
          <a:bodyPr>
            <a:normAutofit/>
          </a:bodyPr>
          <a:lstStyle>
            <a:lvl1pPr algn="r">
              <a:defRPr sz="4000">
                <a:solidFill>
                  <a:srgbClr val="129ABF"/>
                </a:solidFill>
              </a:defRPr>
            </a:lvl1pPr>
          </a:lstStyle>
          <a:p>
            <a:r>
              <a:rPr lang="en-US"/>
              <a:t>Click to edit Master title style</a:t>
            </a:r>
          </a:p>
        </p:txBody>
      </p:sp>
      <p:sp>
        <p:nvSpPr>
          <p:cNvPr id="3" name="Subtitle 2"/>
          <p:cNvSpPr>
            <a:spLocks noGrp="1"/>
          </p:cNvSpPr>
          <p:nvPr>
            <p:ph type="subTitle" idx="1"/>
          </p:nvPr>
        </p:nvSpPr>
        <p:spPr>
          <a:xfrm>
            <a:off x="685800" y="2988469"/>
            <a:ext cx="7620000" cy="1314450"/>
          </a:xfrm>
        </p:spPr>
        <p:txBody>
          <a:bodyPr>
            <a:normAutofit/>
          </a:bodyPr>
          <a:lstStyle>
            <a:lvl1pPr marL="0" indent="0" algn="r">
              <a:buNone/>
              <a:defRPr sz="2800" b="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925B56DF-2B8E-4213-8BAB-14562D0FC8C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4400" y="514350"/>
            <a:ext cx="4865302" cy="1187133"/>
          </a:xfrm>
          <a:prstGeom prst="rect">
            <a:avLst/>
          </a:prstGeom>
          <a:effectLst>
            <a:glow rad="63500">
              <a:schemeClr val="bg1">
                <a:alpha val="40000"/>
              </a:schemeClr>
            </a:glow>
          </a:effectLst>
        </p:spPr>
      </p:pic>
    </p:spTree>
    <p:extLst>
      <p:ext uri="{BB962C8B-B14F-4D97-AF65-F5344CB8AC3E}">
        <p14:creationId xmlns:p14="http://schemas.microsoft.com/office/powerpoint/2010/main" val="4142501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1562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996DF-AB5C-4754-AFCE-A52BAD73B5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722313" y="1334691"/>
            <a:ext cx="4535487" cy="1021556"/>
          </a:xfrm>
        </p:spPr>
        <p:txBody>
          <a:bodyPr anchor="t"/>
          <a:lstStyle>
            <a:lvl1pPr algn="l">
              <a:defRPr sz="4000" b="1" cap="all">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722313" y="209550"/>
            <a:ext cx="7772400" cy="1125140"/>
          </a:xfrm>
        </p:spPr>
        <p:txBody>
          <a:bodyPr anchor="b"/>
          <a:lstStyle>
            <a:lvl1pPr marL="0" indent="0">
              <a:buNone/>
              <a:defRPr sz="2000" b="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5" name="Straight Connector 14">
            <a:extLst>
              <a:ext uri="{FF2B5EF4-FFF2-40B4-BE49-F238E27FC236}">
                <a16:creationId xmlns:a16="http://schemas.microsoft.com/office/drawing/2014/main" id="{BFCCDE81-F624-5A4F-894F-4B19626793BA}"/>
              </a:ext>
            </a:extLst>
          </p:cNvPr>
          <p:cNvCxnSpPr/>
          <p:nvPr userDrawn="1"/>
        </p:nvCxnSpPr>
        <p:spPr>
          <a:xfrm>
            <a:off x="722313" y="133469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6" name="Picture 5" descr="Background pattern&#10;&#10;Description automatically generated with low confidence">
            <a:extLst>
              <a:ext uri="{FF2B5EF4-FFF2-40B4-BE49-F238E27FC236}">
                <a16:creationId xmlns:a16="http://schemas.microsoft.com/office/drawing/2014/main" id="{1F77CC8C-365E-4627-9833-0C4454197A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4800" y="3638550"/>
            <a:ext cx="914400" cy="1287020"/>
          </a:xfrm>
          <a:prstGeom prst="rect">
            <a:avLst/>
          </a:prstGeom>
          <a:effectLst>
            <a:glow rad="63500">
              <a:schemeClr val="bg1">
                <a:alpha val="40000"/>
              </a:schemeClr>
            </a:glow>
          </a:effectLst>
        </p:spPr>
      </p:pic>
    </p:spTree>
    <p:extLst>
      <p:ext uri="{BB962C8B-B14F-4D97-AF65-F5344CB8AC3E}">
        <p14:creationId xmlns:p14="http://schemas.microsoft.com/office/powerpoint/2010/main" val="271908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Tree>
    <p:extLst>
      <p:ext uri="{BB962C8B-B14F-4D97-AF65-F5344CB8AC3E}">
        <p14:creationId xmlns:p14="http://schemas.microsoft.com/office/powerpoint/2010/main" val="322921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9392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29ABF"/>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793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C8AE5-3542-497E-A205-E68DA66D3D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382667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solidFill>
                  <a:srgbClr val="129ABF"/>
                </a:solidFill>
              </a:defRPr>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solidFill>
                  <a:schemeClr val="accent5"/>
                </a:solidFill>
              </a:defRPr>
            </a:lvl1pPr>
            <a:lvl2pPr>
              <a:defRPr sz="2800">
                <a:solidFill>
                  <a:schemeClr val="accent5"/>
                </a:solidFill>
              </a:defRPr>
            </a:lvl2pPr>
            <a:lvl3pPr>
              <a:defRPr sz="2400">
                <a:solidFill>
                  <a:schemeClr val="accent5"/>
                </a:solidFill>
              </a:defRPr>
            </a:lvl3pPr>
            <a:lvl4pPr>
              <a:defRPr sz="2000">
                <a:solidFill>
                  <a:schemeClr val="accent5"/>
                </a:solidFill>
              </a:defRPr>
            </a:lvl4pPr>
            <a:lvl5pPr>
              <a:defRPr sz="2000">
                <a:solidFill>
                  <a:schemeClr val="accent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4117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7130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1714"/>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171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25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Quot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A97CC8-B46B-4DF9-B8BE-5D8BDED0CE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85320" y="1428751"/>
            <a:ext cx="7773412" cy="1668947"/>
          </a:xfrm>
        </p:spPr>
        <p:txBody>
          <a:bodyPr anchor="ctr"/>
          <a:lstStyle>
            <a:lvl1pPr>
              <a:lnSpc>
                <a:spcPct val="95000"/>
              </a:lnSpc>
              <a:defRPr sz="3150">
                <a:solidFill>
                  <a:srgbClr val="129ABF"/>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3465668"/>
            <a:ext cx="7775100" cy="1061829"/>
          </a:xfrm>
        </p:spPr>
        <p:txBody>
          <a:bodyPr>
            <a:noAutofit/>
          </a:bodyPr>
          <a:lstStyle>
            <a:lvl1pPr marL="0" indent="0">
              <a:lnSpc>
                <a:spcPct val="95000"/>
              </a:lnSpc>
              <a:spcAft>
                <a:spcPts val="0"/>
              </a:spcAft>
              <a:buFont typeface="Arial" panose="020B0604020202020204" pitchFamily="34" charset="0"/>
              <a:buChar char="​"/>
              <a:defRPr sz="1575">
                <a:solidFill>
                  <a:schemeClr val="accent5"/>
                </a:solidFill>
                <a:latin typeface="+mj-lt"/>
              </a:defRPr>
            </a:lvl1pPr>
            <a:lvl2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2pPr>
            <a:lvl3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3pPr>
            <a:lvl4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4pPr>
            <a:lvl5pPr marL="0" indent="0">
              <a:lnSpc>
                <a:spcPct val="95000"/>
              </a:lnSpc>
              <a:spcBef>
                <a:spcPts val="0"/>
              </a:spcBef>
              <a:spcAft>
                <a:spcPts val="150"/>
              </a:spcAft>
              <a:buFont typeface="Arial" panose="020B0604020202020204" pitchFamily="34" charset="0"/>
              <a:buChar char="​"/>
              <a:defRPr sz="1125">
                <a:solidFill>
                  <a:schemeClr val="accent5"/>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C80EF3FA-CF0C-43E3-9005-4E489CB27EB8}"/>
              </a:ext>
            </a:extLst>
          </p:cNvPr>
          <p:cNvCxnSpPr/>
          <p:nvPr userDrawn="1"/>
        </p:nvCxnSpPr>
        <p:spPr>
          <a:xfrm>
            <a:off x="683582" y="1299713"/>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F6C1AF-DADB-4501-9539-DAEC5DDEE837}"/>
              </a:ext>
            </a:extLst>
          </p:cNvPr>
          <p:cNvCxnSpPr/>
          <p:nvPr userDrawn="1"/>
        </p:nvCxnSpPr>
        <p:spPr>
          <a:xfrm>
            <a:off x="677069" y="3265310"/>
            <a:ext cx="777515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21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7.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4.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0.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4.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8.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5" r:id="rId7"/>
    <p:sldLayoutId id="2147483656" r:id="rId8"/>
    <p:sldLayoutId id="2147483657" r:id="rId9"/>
    <p:sldLayoutId id="2147483668" r:id="rId10"/>
  </p:sldLayoutIdLst>
  <p:txStyles>
    <p:title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bg1"/>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bg1"/>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bg1"/>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1274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defTabSz="457200" rtl="0" eaLnBrk="1" latinLnBrk="0" hangingPunct="1">
        <a:spcBef>
          <a:spcPct val="0"/>
        </a:spcBef>
        <a:buNone/>
        <a:defRPr sz="4400" b="1" i="0" kern="1200">
          <a:solidFill>
            <a:srgbClr val="129ABF"/>
          </a:solidFill>
          <a:effectLst>
            <a:glow rad="101600">
              <a:schemeClr val="bg1">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accent5"/>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accent5"/>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accent5"/>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601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xStyles>
    <p:titleStyle>
      <a:lvl1pPr algn="l" defTabSz="457200" rtl="0" eaLnBrk="1" latinLnBrk="0" hangingPunct="1">
        <a:spcBef>
          <a:spcPct val="0"/>
        </a:spcBef>
        <a:buNone/>
        <a:defRPr sz="4400" b="1" i="0" kern="1200">
          <a:solidFill>
            <a:schemeClr val="bg1"/>
          </a:solidFill>
          <a:effectLst>
            <a:glow rad="101600">
              <a:schemeClr val="accent6">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accent5"/>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accent5"/>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accent5"/>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1554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ftr="0" dt="0"/>
  <p:txStyles>
    <p:titleStyle>
      <a:lvl1pPr algn="l" defTabSz="457200" rtl="0" eaLnBrk="1" latinLnBrk="0" hangingPunct="1">
        <a:spcBef>
          <a:spcPct val="0"/>
        </a:spcBef>
        <a:buNone/>
        <a:defRPr sz="4400" b="1" i="0" kern="1200">
          <a:solidFill>
            <a:srgbClr val="129ABF"/>
          </a:solidFill>
          <a:effectLst>
            <a:glow rad="101600">
              <a:schemeClr val="bg1">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accent5"/>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accent5"/>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accent5"/>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F781E7-A781-4B50-9476-7DCD4D92727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71104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457200" rtl="0" eaLnBrk="1" latinLnBrk="0" hangingPunct="1">
        <a:spcBef>
          <a:spcPct val="0"/>
        </a:spcBef>
        <a:buNone/>
        <a:defRPr sz="4400" b="1" i="0" kern="1200">
          <a:solidFill>
            <a:schemeClr val="accent5"/>
          </a:solidFill>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accent5"/>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accent5"/>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accent5"/>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886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bg1"/>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bg1"/>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bg1"/>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2687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bg1"/>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bg1"/>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bg1"/>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bg1"/>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657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E99E0EF-807A-9347-8F76-5DE8D4FC9604}"/>
              </a:ext>
            </a:extLst>
          </p:cNvPr>
          <p:cNvCxnSpPr/>
          <p:nvPr userDrawn="1"/>
        </p:nvCxnSpPr>
        <p:spPr>
          <a:xfrm>
            <a:off x="457200" y="285750"/>
            <a:ext cx="82296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619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l" defTabSz="457200" rtl="0" eaLnBrk="1" latinLnBrk="0" hangingPunct="1">
        <a:spcBef>
          <a:spcPct val="0"/>
        </a:spcBef>
        <a:buNone/>
        <a:defRPr sz="4400" b="1" i="0" kern="1200">
          <a:solidFill>
            <a:srgbClr val="129ABF"/>
          </a:solidFill>
          <a:effectLst>
            <a:glow rad="101600">
              <a:schemeClr val="bg1">
                <a:alpha val="40000"/>
              </a:schemeClr>
            </a:glow>
          </a:effectLst>
          <a:latin typeface="+mj-lt"/>
          <a:ea typeface="+mj-ea"/>
          <a:cs typeface="Brandon Grotesque" panose="020B0503020203060202" pitchFamily="34" charset="77"/>
        </a:defRPr>
      </a:lvl1pPr>
    </p:titleStyle>
    <p:bodyStyle>
      <a:lvl1pPr marL="342900" indent="-342900" algn="l" defTabSz="457200" rtl="0" eaLnBrk="1" latinLnBrk="0" hangingPunct="1">
        <a:spcBef>
          <a:spcPct val="20000"/>
        </a:spcBef>
        <a:buClr>
          <a:schemeClr val="accent4"/>
        </a:buClr>
        <a:buFont typeface="Arial"/>
        <a:buChar char="•"/>
        <a:defRPr sz="2800" b="0" i="0" kern="1200">
          <a:solidFill>
            <a:schemeClr val="accent5"/>
          </a:solidFill>
          <a:latin typeface="+mn-lt"/>
          <a:ea typeface="Roboto Condensed Light" panose="02000000000000000000" pitchFamily="2" charset="0"/>
          <a:cs typeface="Roboto Condensed Light" panose="02000000000000000000" pitchFamily="2" charset="0"/>
        </a:defRPr>
      </a:lvl1pPr>
      <a:lvl2pPr marL="742950" indent="-285750" algn="l" defTabSz="457200" rtl="0" eaLnBrk="1" latinLnBrk="0" hangingPunct="1">
        <a:spcBef>
          <a:spcPct val="20000"/>
        </a:spcBef>
        <a:buClr>
          <a:schemeClr val="accent3"/>
        </a:buClr>
        <a:buSzPct val="75000"/>
        <a:buFont typeface="Wingdings" panose="05000000000000000000" pitchFamily="2" charset="2"/>
        <a:buChar char="§"/>
        <a:defRPr sz="2400" b="0" i="0" kern="1200">
          <a:solidFill>
            <a:schemeClr val="accent5"/>
          </a:solidFill>
          <a:latin typeface="+mn-lt"/>
          <a:ea typeface="Roboto Condensed Light" panose="02000000000000000000" pitchFamily="2" charset="0"/>
          <a:cs typeface="Roboto Condensed Light" panose="02000000000000000000" pitchFamily="2" charset="0"/>
        </a:defRPr>
      </a:lvl2pPr>
      <a:lvl3pPr marL="1143000" indent="-228600" algn="l" defTabSz="457200" rtl="0" eaLnBrk="1" latinLnBrk="0" hangingPunct="1">
        <a:spcBef>
          <a:spcPct val="20000"/>
        </a:spcBef>
        <a:buClr>
          <a:schemeClr val="accent1"/>
        </a:buClr>
        <a:buFont typeface="Arial"/>
        <a:buChar char="•"/>
        <a:defRPr sz="2000" b="0" i="0" kern="1200">
          <a:solidFill>
            <a:schemeClr val="accent5"/>
          </a:solidFill>
          <a:latin typeface="+mn-lt"/>
          <a:ea typeface="Roboto Condensed Light" panose="02000000000000000000" pitchFamily="2" charset="0"/>
          <a:cs typeface="Roboto Condensed Light" panose="02000000000000000000" pitchFamily="2" charset="0"/>
        </a:defRPr>
      </a:lvl3pPr>
      <a:lvl4pPr marL="1600200" indent="-228600" algn="l" defTabSz="457200" rtl="0" eaLnBrk="1" latinLnBrk="0" hangingPunct="1">
        <a:spcBef>
          <a:spcPct val="20000"/>
        </a:spcBef>
        <a:buClr>
          <a:schemeClr val="accent2"/>
        </a:buClr>
        <a:buSzPct val="75000"/>
        <a:buFont typeface="Wingdings" panose="05000000000000000000" pitchFamily="2" charset="2"/>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4pPr>
      <a:lvl5pPr marL="2057400" indent="-228600" algn="l" defTabSz="457200" rtl="0" eaLnBrk="1" latinLnBrk="0" hangingPunct="1">
        <a:spcBef>
          <a:spcPct val="20000"/>
        </a:spcBef>
        <a:buFont typeface="Arial"/>
        <a:buChar char="»"/>
        <a:defRPr sz="1800" b="0" i="0" kern="1200">
          <a:solidFill>
            <a:schemeClr val="accent5"/>
          </a:solidFill>
          <a:latin typeface="+mn-lt"/>
          <a:ea typeface="Roboto Condensed Light" panose="02000000000000000000" pitchFamily="2" charset="0"/>
          <a:cs typeface="Roboto Condensed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8D2817A8-F34B-44AA-2138-C01859B01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038" y="675433"/>
            <a:ext cx="6230679" cy="2663615"/>
          </a:xfrm>
          <a:prstGeom prst="rect">
            <a:avLst/>
          </a:prstGeom>
        </p:spPr>
      </p:pic>
      <p:pic>
        <p:nvPicPr>
          <p:cNvPr id="3" name="Picture 2" descr="A close up of a car's headlight&#10;&#10;Description automatically generated with medium confidence">
            <a:extLst>
              <a:ext uri="{FF2B5EF4-FFF2-40B4-BE49-F238E27FC236}">
                <a16:creationId xmlns:a16="http://schemas.microsoft.com/office/drawing/2014/main" id="{E94AD99F-800C-F4F2-2ED5-DA6BA410F365}"/>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54000"/>
                    </a14:imgEffect>
                  </a14:imgLayer>
                </a14:imgProps>
              </a:ext>
              <a:ext uri="{28A0092B-C50C-407E-A947-70E740481C1C}">
                <a14:useLocalDpi xmlns:a14="http://schemas.microsoft.com/office/drawing/2010/main"/>
              </a:ext>
            </a:extLst>
          </a:blip>
          <a:stretch>
            <a:fillRect/>
          </a:stretch>
        </p:blipFill>
        <p:spPr>
          <a:xfrm>
            <a:off x="3678864" y="1508966"/>
            <a:ext cx="5451801" cy="36345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3084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D1772-68D4-FD21-4E05-30DBEA130F87}"/>
              </a:ext>
            </a:extLst>
          </p:cNvPr>
          <p:cNvSpPr>
            <a:spLocks noGrp="1"/>
          </p:cNvSpPr>
          <p:nvPr>
            <p:ph type="title"/>
          </p:nvPr>
        </p:nvSpPr>
        <p:spPr/>
        <p:txBody>
          <a:bodyPr>
            <a:normAutofit fontScale="90000"/>
          </a:bodyPr>
          <a:lstStyle/>
          <a:p>
            <a:r>
              <a:rPr lang="en-US" b="1">
                <a:solidFill>
                  <a:schemeClr val="bg1"/>
                </a:solidFill>
              </a:rPr>
              <a:t>Average Annual Population Growth</a:t>
            </a:r>
            <a:endParaRPr lang="en-US"/>
          </a:p>
        </p:txBody>
      </p:sp>
      <p:graphicFrame>
        <p:nvGraphicFramePr>
          <p:cNvPr id="10" name="Chart 9">
            <a:extLst>
              <a:ext uri="{FF2B5EF4-FFF2-40B4-BE49-F238E27FC236}">
                <a16:creationId xmlns:a16="http://schemas.microsoft.com/office/drawing/2014/main" id="{B4EA67BC-7917-1926-2FC6-94A0A625E127}"/>
              </a:ext>
            </a:extLst>
          </p:cNvPr>
          <p:cNvGraphicFramePr>
            <a:graphicFrameLocks/>
          </p:cNvGraphicFramePr>
          <p:nvPr>
            <p:extLst>
              <p:ext uri="{D42A27DB-BD31-4B8C-83A1-F6EECF244321}">
                <p14:modId xmlns:p14="http://schemas.microsoft.com/office/powerpoint/2010/main" val="314752197"/>
              </p:ext>
            </p:extLst>
          </p:nvPr>
        </p:nvGraphicFramePr>
        <p:xfrm>
          <a:off x="457200" y="865981"/>
          <a:ext cx="8564525" cy="4147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75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3B00-0D4C-4E4E-BCA5-2E864F71DEB9}"/>
              </a:ext>
            </a:extLst>
          </p:cNvPr>
          <p:cNvSpPr>
            <a:spLocks noGrp="1"/>
          </p:cNvSpPr>
          <p:nvPr>
            <p:ph type="title"/>
          </p:nvPr>
        </p:nvSpPr>
        <p:spPr/>
        <p:txBody>
          <a:bodyPr>
            <a:normAutofit/>
          </a:bodyPr>
          <a:lstStyle/>
          <a:p>
            <a:r>
              <a:rPr lang="en-US"/>
              <a:t>Growth Forecast </a:t>
            </a:r>
          </a:p>
        </p:txBody>
      </p:sp>
      <p:graphicFrame>
        <p:nvGraphicFramePr>
          <p:cNvPr id="7" name="Content Placeholder 6">
            <a:extLst>
              <a:ext uri="{FF2B5EF4-FFF2-40B4-BE49-F238E27FC236}">
                <a16:creationId xmlns:a16="http://schemas.microsoft.com/office/drawing/2014/main" id="{717A8AFB-537D-4EA7-B56C-8A98C1A24BB9}"/>
              </a:ext>
            </a:extLst>
          </p:cNvPr>
          <p:cNvGraphicFramePr>
            <a:graphicFrameLocks noGrp="1"/>
          </p:cNvGraphicFramePr>
          <p:nvPr>
            <p:ph sz="half" idx="1"/>
            <p:extLst>
              <p:ext uri="{D42A27DB-BD31-4B8C-83A1-F6EECF244321}">
                <p14:modId xmlns:p14="http://schemas.microsoft.com/office/powerpoint/2010/main" val="1875133009"/>
              </p:ext>
            </p:extLst>
          </p:nvPr>
        </p:nvGraphicFramePr>
        <p:xfrm>
          <a:off x="0" y="1352550"/>
          <a:ext cx="9144000" cy="3539490"/>
        </p:xfrm>
        <a:graphic>
          <a:graphicData uri="http://schemas.openxmlformats.org/drawingml/2006/table">
            <a:tbl>
              <a:tblPr firstRow="1" bandRow="1">
                <a:tableStyleId>{5C22544A-7EE6-4342-B048-85BDC9FD1C3A}</a:tableStyleId>
              </a:tblPr>
              <a:tblGrid>
                <a:gridCol w="791542">
                  <a:extLst>
                    <a:ext uri="{9D8B030D-6E8A-4147-A177-3AD203B41FA5}">
                      <a16:colId xmlns:a16="http://schemas.microsoft.com/office/drawing/2014/main" val="3622805880"/>
                    </a:ext>
                  </a:extLst>
                </a:gridCol>
                <a:gridCol w="1643973">
                  <a:extLst>
                    <a:ext uri="{9D8B030D-6E8A-4147-A177-3AD203B41FA5}">
                      <a16:colId xmlns:a16="http://schemas.microsoft.com/office/drawing/2014/main" val="1406771082"/>
                    </a:ext>
                  </a:extLst>
                </a:gridCol>
                <a:gridCol w="1831387">
                  <a:extLst>
                    <a:ext uri="{9D8B030D-6E8A-4147-A177-3AD203B41FA5}">
                      <a16:colId xmlns:a16="http://schemas.microsoft.com/office/drawing/2014/main" val="1201496951"/>
                    </a:ext>
                  </a:extLst>
                </a:gridCol>
                <a:gridCol w="1462093">
                  <a:extLst>
                    <a:ext uri="{9D8B030D-6E8A-4147-A177-3AD203B41FA5}">
                      <a16:colId xmlns:a16="http://schemas.microsoft.com/office/drawing/2014/main" val="2269627567"/>
                    </a:ext>
                  </a:extLst>
                </a:gridCol>
                <a:gridCol w="1332632">
                  <a:extLst>
                    <a:ext uri="{9D8B030D-6E8A-4147-A177-3AD203B41FA5}">
                      <a16:colId xmlns:a16="http://schemas.microsoft.com/office/drawing/2014/main" val="865332052"/>
                    </a:ext>
                  </a:extLst>
                </a:gridCol>
                <a:gridCol w="1767328">
                  <a:extLst>
                    <a:ext uri="{9D8B030D-6E8A-4147-A177-3AD203B41FA5}">
                      <a16:colId xmlns:a16="http://schemas.microsoft.com/office/drawing/2014/main" val="465374591"/>
                    </a:ext>
                  </a:extLst>
                </a:gridCol>
                <a:gridCol w="315045">
                  <a:extLst>
                    <a:ext uri="{9D8B030D-6E8A-4147-A177-3AD203B41FA5}">
                      <a16:colId xmlns:a16="http://schemas.microsoft.com/office/drawing/2014/main" val="2189298036"/>
                    </a:ext>
                  </a:extLst>
                </a:gridCol>
              </a:tblGrid>
              <a:tr h="411480">
                <a:tc>
                  <a:txBody>
                    <a:bodyPr/>
                    <a:lstStyle/>
                    <a:p>
                      <a:pPr algn="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r" rtl="0" fontAlgn="base"/>
                      <a:r>
                        <a:rPr lang="en-US" sz="2400" b="1" dirty="0">
                          <a:solidFill>
                            <a:schemeClr val="bg1"/>
                          </a:solidFill>
                          <a:effectLst/>
                        </a:rPr>
                        <a:t>​    </a:t>
                      </a:r>
                      <a:endParaRPr lang="en-US" sz="2400" b="1" i="0" dirty="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gridSpan="2">
                  <a:txBody>
                    <a:bodyPr/>
                    <a:lstStyle/>
                    <a:p>
                      <a:pPr algn="ctr" rtl="0" fontAlgn="base"/>
                      <a:r>
                        <a:rPr lang="en-US" sz="2400" b="1" i="0" dirty="0">
                          <a:solidFill>
                            <a:schemeClr val="bg1"/>
                          </a:solidFill>
                          <a:effectLst/>
                        </a:rPr>
                        <a:t>Region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hMerge="1">
                  <a:txBody>
                    <a:bodyPr/>
                    <a:lstStyle/>
                    <a:p>
                      <a:pPr algn="ct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gridSpan="2">
                  <a:txBody>
                    <a:bodyPr/>
                    <a:lstStyle/>
                    <a:p>
                      <a:pPr algn="ctr" rtl="0" fontAlgn="base"/>
                      <a:r>
                        <a:rPr lang="en-US" sz="2400" b="1" i="0" dirty="0">
                          <a:solidFill>
                            <a:schemeClr val="bg1"/>
                          </a:solidFill>
                          <a:effectLst/>
                        </a:rPr>
                        <a:t>EDCTC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hMerge="1">
                  <a:txBody>
                    <a:bodyPr/>
                    <a:lstStyle/>
                    <a:p>
                      <a:pPr algn="ct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extLst>
                  <a:ext uri="{0D108BD9-81ED-4DB2-BD59-A6C34878D82A}">
                    <a16:rowId xmlns:a16="http://schemas.microsoft.com/office/drawing/2014/main" val="4030828979"/>
                  </a:ext>
                </a:extLst>
              </a:tr>
              <a:tr h="411480">
                <a:tc>
                  <a:txBody>
                    <a:bodyPr/>
                    <a:lstStyle/>
                    <a:p>
                      <a:pPr algn="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r" rtl="0" fontAlgn="base"/>
                      <a:endParaRPr lang="en-US" sz="2400" b="1" i="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2020</a:t>
                      </a:r>
                      <a:endParaRPr lang="en-US" sz="2400" b="1" i="0" dirty="0">
                        <a:solidFill>
                          <a:schemeClr val="bg1"/>
                        </a:solidFill>
                        <a:effectLs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​Change, </a:t>
                      </a:r>
                    </a:p>
                    <a:p>
                      <a:pPr algn="ctr" rtl="0" fontAlgn="base"/>
                      <a:r>
                        <a:rPr lang="en-US" sz="2400" b="1" dirty="0">
                          <a:solidFill>
                            <a:schemeClr val="bg1"/>
                          </a:solidFill>
                          <a:effectLst/>
                        </a:rPr>
                        <a:t>‘20-’50</a:t>
                      </a:r>
                      <a:endParaRPr lang="en-US" sz="2400" b="1" i="0" dirty="0">
                        <a:solidFill>
                          <a:schemeClr val="bg1"/>
                        </a:solidFill>
                        <a:effectLst/>
                      </a:endParaRPr>
                    </a:p>
                  </a:txBody>
                  <a:tcPr>
                    <a:lnL w="12700" cmpd="sng">
                      <a:noFill/>
                    </a:lnL>
                    <a:lnR w="2857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2020</a:t>
                      </a:r>
                      <a:endParaRPr lang="en-US" sz="2400" b="1" i="0" dirty="0">
                        <a:solidFill>
                          <a:schemeClr val="bg1"/>
                        </a:solidFill>
                        <a:effectLst/>
                      </a:endParaRPr>
                    </a:p>
                  </a:txBody>
                  <a:tcPr anchor="b">
                    <a:lnL w="2857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​Change, </a:t>
                      </a:r>
                    </a:p>
                    <a:p>
                      <a:pPr algn="ctr" rtl="0" fontAlgn="base"/>
                      <a:r>
                        <a:rPr lang="en-US" sz="2400" b="1" dirty="0">
                          <a:solidFill>
                            <a:schemeClr val="bg1"/>
                          </a:solidFill>
                          <a:effectLst/>
                        </a:rPr>
                        <a:t>‘20-’50</a:t>
                      </a:r>
                      <a:endParaRPr lang="en-US" sz="2400" b="1" i="0" dirty="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tc>
                  <a:txBody>
                    <a:bodyPr/>
                    <a:lstStyle/>
                    <a:p>
                      <a:pPr algn="ctr" rtl="0" fontAlgn="base"/>
                      <a:endParaRPr lang="en-US" sz="2400" b="1" i="0" dirty="0">
                        <a:solidFill>
                          <a:schemeClr val="bg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29ABF"/>
                    </a:solidFill>
                  </a:tcPr>
                </a:tc>
                <a:extLst>
                  <a:ext uri="{0D108BD9-81ED-4DB2-BD59-A6C34878D82A}">
                    <a16:rowId xmlns:a16="http://schemas.microsoft.com/office/drawing/2014/main" val="3850965972"/>
                  </a:ext>
                </a:extLst>
              </a:tr>
              <a:tr h="727710">
                <a:tc>
                  <a:txBody>
                    <a:bodyPr/>
                    <a:lstStyle/>
                    <a:p>
                      <a:pPr algn="r" rtl="0" fontAlgn="base"/>
                      <a:endParaRPr lang="en-US" sz="2400" b="1" i="0">
                        <a:solidFill>
                          <a:schemeClr val="bg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r" rtl="0" fontAlgn="base"/>
                      <a:r>
                        <a:rPr lang="en-US" sz="2400" b="1" dirty="0">
                          <a:solidFill>
                            <a:schemeClr val="bg1"/>
                          </a:solidFill>
                          <a:effectLst/>
                        </a:rPr>
                        <a:t>​Population </a:t>
                      </a:r>
                      <a:endParaRPr lang="en-US" sz="2400" b="1" i="0" dirty="0">
                        <a:solidFill>
                          <a:schemeClr val="bg1"/>
                        </a:solidFill>
                        <a:effectLs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ctr" rtl="0" fontAlgn="base"/>
                      <a:r>
                        <a:rPr lang="en-US" sz="2400" b="1" dirty="0">
                          <a:solidFill>
                            <a:schemeClr val="bg1"/>
                          </a:solidFill>
                          <a:effectLst/>
                        </a:rPr>
                        <a:t>2,500,000</a:t>
                      </a:r>
                      <a:endParaRPr lang="en-US" sz="2400" b="1" i="0" dirty="0">
                        <a:solidFill>
                          <a:schemeClr val="bg1"/>
                        </a:solidFill>
                        <a:effectLs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ctr" rtl="0" fontAlgn="base"/>
                      <a:r>
                        <a:rPr lang="en-US" sz="2400" b="1" dirty="0">
                          <a:solidFill>
                            <a:schemeClr val="bg1"/>
                          </a:solidFill>
                          <a:effectLst/>
                        </a:rPr>
                        <a:t>+600,000</a:t>
                      </a:r>
                      <a:endParaRPr lang="en-US" sz="2400" b="1" i="0" dirty="0">
                        <a:solidFill>
                          <a:schemeClr val="bg1"/>
                        </a:solidFill>
                        <a:effectLst/>
                      </a:endParaRPr>
                    </a:p>
                  </a:txBody>
                  <a:tcPr anchor="ctr">
                    <a:lnL w="12700" cmpd="sng">
                      <a:noFill/>
                    </a:lnL>
                    <a:lnR w="28575"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ctr" rtl="0" fontAlgn="base"/>
                      <a:r>
                        <a:rPr lang="en-US" sz="2400" b="1" i="0" dirty="0">
                          <a:solidFill>
                            <a:schemeClr val="bg1"/>
                          </a:solidFill>
                          <a:effectLst/>
                        </a:rPr>
                        <a:t>163,100</a:t>
                      </a:r>
                    </a:p>
                  </a:txBody>
                  <a:tcPr anchor="ctr">
                    <a:lnL w="28575"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ctr" rtl="0" fontAlgn="base"/>
                      <a:r>
                        <a:rPr lang="en-US" sz="2400" b="1" i="0" dirty="0">
                          <a:solidFill>
                            <a:schemeClr val="bg1"/>
                          </a:solidFill>
                          <a:effectLst/>
                        </a:rPr>
                        <a:t>+17,500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tc>
                  <a:txBody>
                    <a:bodyPr/>
                    <a:lstStyle/>
                    <a:p>
                      <a:pPr algn="ctr" rtl="0" fontAlgn="base"/>
                      <a:endParaRPr lang="en-US" sz="2400" b="1" i="0">
                        <a:solidFill>
                          <a:schemeClr val="bg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4C8E8"/>
                    </a:solidFill>
                  </a:tcPr>
                </a:tc>
                <a:extLst>
                  <a:ext uri="{0D108BD9-81ED-4DB2-BD59-A6C34878D82A}">
                    <a16:rowId xmlns:a16="http://schemas.microsoft.com/office/drawing/2014/main" val="1466753522"/>
                  </a:ext>
                </a:extLst>
              </a:tr>
              <a:tr h="708660">
                <a:tc>
                  <a:txBody>
                    <a:bodyPr/>
                    <a:lstStyle/>
                    <a:p>
                      <a:pPr algn="r" rtl="0" fontAlgn="base"/>
                      <a:endParaRPr lang="en-US" sz="2400" b="1" i="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r" rtl="0" fontAlgn="base"/>
                      <a:r>
                        <a:rPr lang="en-US" sz="2400" b="1" dirty="0">
                          <a:solidFill>
                            <a:schemeClr val="bg1"/>
                          </a:solidFill>
                          <a:effectLst/>
                        </a:rPr>
                        <a:t>​Jobs    </a:t>
                      </a:r>
                      <a:endParaRPr lang="en-US" sz="2400" b="1" i="0"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1,170,000</a:t>
                      </a:r>
                      <a:endParaRPr lang="en-US" sz="2400" b="1" i="0"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dirty="0">
                          <a:solidFill>
                            <a:schemeClr val="bg1"/>
                          </a:solidFill>
                          <a:effectLst/>
                        </a:rPr>
                        <a:t>​+260,000 </a:t>
                      </a:r>
                      <a:endParaRPr lang="en-US" sz="2400" b="1" i="0" dirty="0">
                        <a:solidFill>
                          <a:schemeClr val="bg1"/>
                        </a:solidFill>
                        <a:effectLst/>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i="0" dirty="0">
                          <a:solidFill>
                            <a:schemeClr val="bg1"/>
                          </a:solidFill>
                          <a:effectLst/>
                        </a:rPr>
                        <a:t>51,500</a:t>
                      </a:r>
                      <a:endParaRPr lang="en-US" dirty="0"/>
                    </a:p>
                  </a:txBody>
                  <a:tcPr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ctr" rtl="0" fontAlgn="base"/>
                      <a:r>
                        <a:rPr lang="en-US" sz="2400" b="1" i="0" dirty="0">
                          <a:solidFill>
                            <a:schemeClr val="bg1"/>
                          </a:solidFill>
                          <a:effectLst/>
                        </a:rPr>
                        <a:t>+11,100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tc>
                  <a:txBody>
                    <a:bodyPr/>
                    <a:lstStyle/>
                    <a:p>
                      <a:pPr algn="ctr" rtl="0" fontAlgn="base"/>
                      <a:endParaRPr lang="en-US" sz="2400" b="1" i="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29ABF"/>
                    </a:solidFill>
                  </a:tcPr>
                </a:tc>
                <a:extLst>
                  <a:ext uri="{0D108BD9-81ED-4DB2-BD59-A6C34878D82A}">
                    <a16:rowId xmlns:a16="http://schemas.microsoft.com/office/drawing/2014/main" val="314136587"/>
                  </a:ext>
                </a:extLst>
              </a:tr>
              <a:tr h="556119">
                <a:tc>
                  <a:txBody>
                    <a:bodyPr/>
                    <a:lstStyle/>
                    <a:p>
                      <a:pPr algn="r" rtl="0" fontAlgn="base"/>
                      <a:endParaRPr lang="en-US" sz="2400" b="1" i="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r" rtl="0" fontAlgn="base"/>
                      <a:r>
                        <a:rPr lang="en-US" sz="2400" b="1" dirty="0">
                          <a:solidFill>
                            <a:schemeClr val="bg1"/>
                          </a:solidFill>
                          <a:effectLst/>
                        </a:rPr>
                        <a:t>Housing Units </a:t>
                      </a:r>
                      <a:endParaRPr lang="en-US" sz="2400" b="1" i="0"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base"/>
                      <a:r>
                        <a:rPr lang="en-US" sz="2400" b="1" dirty="0">
                          <a:solidFill>
                            <a:schemeClr val="bg1"/>
                          </a:solidFill>
                          <a:effectLst/>
                        </a:rPr>
                        <a:t>945,000</a:t>
                      </a:r>
                      <a:endParaRPr lang="en-US" sz="2400" b="1" i="0"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base"/>
                      <a:r>
                        <a:rPr lang="en-US" sz="2400" b="1" dirty="0">
                          <a:solidFill>
                            <a:schemeClr val="bg1"/>
                          </a:solidFill>
                          <a:effectLst/>
                        </a:rPr>
                        <a:t>+278,000 </a:t>
                      </a:r>
                      <a:endParaRPr lang="en-US" sz="2400" b="1" i="0" dirty="0">
                        <a:solidFill>
                          <a:schemeClr val="bg1"/>
                        </a:solidFill>
                        <a:effectLst/>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base"/>
                      <a:r>
                        <a:rPr lang="en-US" sz="2400" b="1" i="0" dirty="0">
                          <a:solidFill>
                            <a:schemeClr val="bg1"/>
                          </a:solidFill>
                          <a:effectLst/>
                        </a:rPr>
                        <a:t>67,000</a:t>
                      </a:r>
                    </a:p>
                  </a:txBody>
                  <a:tcPr anchor="ct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base"/>
                      <a:r>
                        <a:rPr lang="en-US" sz="2400" b="1" i="0" dirty="0">
                          <a:solidFill>
                            <a:schemeClr val="bg1"/>
                          </a:solidFill>
                          <a:effectLst/>
                        </a:rPr>
                        <a:t>+8,300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base"/>
                      <a:endParaRPr lang="en-US" sz="2400" b="1" i="0" dirty="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27405061"/>
                  </a:ext>
                </a:extLst>
              </a:tr>
            </a:tbl>
          </a:graphicData>
        </a:graphic>
      </p:graphicFrame>
    </p:spTree>
    <p:extLst>
      <p:ext uri="{BB962C8B-B14F-4D97-AF65-F5344CB8AC3E}">
        <p14:creationId xmlns:p14="http://schemas.microsoft.com/office/powerpoint/2010/main" val="335009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GIS map" hidden="1">
            <a:extLst>
              <a:ext uri="{FF2B5EF4-FFF2-40B4-BE49-F238E27FC236}">
                <a16:creationId xmlns:a16="http://schemas.microsoft.com/office/drawing/2014/main" id="{E3A73305-26BF-439B-B09E-FE5416D33C9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28913" y="202285"/>
            <a:ext cx="3275597" cy="5062287"/>
          </a:xfrm>
        </p:spPr>
      </p:pic>
      <p:graphicFrame>
        <p:nvGraphicFramePr>
          <p:cNvPr id="14" name="Diagram 13">
            <a:extLst>
              <a:ext uri="{FF2B5EF4-FFF2-40B4-BE49-F238E27FC236}">
                <a16:creationId xmlns:a16="http://schemas.microsoft.com/office/drawing/2014/main" id="{AAEE732A-14EE-4E0B-89C7-6864C596868A}"/>
              </a:ext>
            </a:extLst>
          </p:cNvPr>
          <p:cNvGraphicFramePr/>
          <p:nvPr/>
        </p:nvGraphicFramePr>
        <p:xfrm>
          <a:off x="4902452" y="-73282"/>
          <a:ext cx="4175911" cy="857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descr="A map of a city&#10;&#10;AI-generated content may be incorrect.">
            <a:extLst>
              <a:ext uri="{FF2B5EF4-FFF2-40B4-BE49-F238E27FC236}">
                <a16:creationId xmlns:a16="http://schemas.microsoft.com/office/drawing/2014/main" id="{64006C62-B57E-28D1-706C-2A3948CCCC0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itle 2">
            <a:extLst>
              <a:ext uri="{FF2B5EF4-FFF2-40B4-BE49-F238E27FC236}">
                <a16:creationId xmlns:a16="http://schemas.microsoft.com/office/drawing/2014/main" id="{3E7295CD-C7DD-DE42-6D50-3346E7B468DC}"/>
              </a:ext>
            </a:extLst>
          </p:cNvPr>
          <p:cNvSpPr>
            <a:spLocks noGrp="1"/>
          </p:cNvSpPr>
          <p:nvPr>
            <p:ph type="title"/>
          </p:nvPr>
        </p:nvSpPr>
        <p:spPr/>
        <p:txBody>
          <a:bodyPr/>
          <a:lstStyle/>
          <a:p>
            <a:r>
              <a:rPr lang="en-US">
                <a:solidFill>
                  <a:schemeClr val="tx2"/>
                </a:solidFill>
              </a:rPr>
              <a:t>Growth Footprint</a:t>
            </a:r>
          </a:p>
        </p:txBody>
      </p:sp>
    </p:spTree>
    <p:extLst>
      <p:ext uri="{BB962C8B-B14F-4D97-AF65-F5344CB8AC3E}">
        <p14:creationId xmlns:p14="http://schemas.microsoft.com/office/powerpoint/2010/main" val="350173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D508-A0DE-FBD4-006E-CF7C21B5C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4F512-9D99-6A81-7B8B-E05711BB068B}"/>
              </a:ext>
            </a:extLst>
          </p:cNvPr>
          <p:cNvSpPr>
            <a:spLocks noGrp="1"/>
          </p:cNvSpPr>
          <p:nvPr>
            <p:ph type="ctrTitle"/>
          </p:nvPr>
        </p:nvSpPr>
        <p:spPr/>
        <p:txBody>
          <a:bodyPr/>
          <a:lstStyle/>
          <a:p>
            <a:r>
              <a:rPr lang="en-US"/>
              <a:t>Where We’re Going</a:t>
            </a:r>
          </a:p>
        </p:txBody>
      </p:sp>
      <p:sp>
        <p:nvSpPr>
          <p:cNvPr id="3" name="Subtitle 2">
            <a:extLst>
              <a:ext uri="{FF2B5EF4-FFF2-40B4-BE49-F238E27FC236}">
                <a16:creationId xmlns:a16="http://schemas.microsoft.com/office/drawing/2014/main" id="{26B13FF3-8BB7-7341-1F7C-A25AEA5FE08A}"/>
              </a:ext>
            </a:extLst>
          </p:cNvPr>
          <p:cNvSpPr>
            <a:spLocks noGrp="1"/>
          </p:cNvSpPr>
          <p:nvPr>
            <p:ph type="subTitle" idx="1"/>
          </p:nvPr>
        </p:nvSpPr>
        <p:spPr/>
        <p:txBody>
          <a:bodyPr/>
          <a:lstStyle/>
          <a:p>
            <a:r>
              <a:rPr lang="en-US"/>
              <a:t>Transportation and Regional Programs</a:t>
            </a:r>
          </a:p>
        </p:txBody>
      </p:sp>
    </p:spTree>
    <p:extLst>
      <p:ext uri="{BB962C8B-B14F-4D97-AF65-F5344CB8AC3E}">
        <p14:creationId xmlns:p14="http://schemas.microsoft.com/office/powerpoint/2010/main" val="92538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Picture 7" descr="A road with a sign on it&#10;&#10;AI-generated content may be incorrect.">
            <a:extLst>
              <a:ext uri="{FF2B5EF4-FFF2-40B4-BE49-F238E27FC236}">
                <a16:creationId xmlns:a16="http://schemas.microsoft.com/office/drawing/2014/main" id="{B20BA8F4-8A90-E2AC-EF82-1178FA6AC61A}"/>
              </a:ext>
            </a:extLst>
          </p:cNvPr>
          <p:cNvPicPr>
            <a:picLocks noChangeAspect="1"/>
          </p:cNvPicPr>
          <p:nvPr/>
        </p:nvPicPr>
        <p:blipFill>
          <a:blip r:embed="rId2"/>
          <a:stretch>
            <a:fillRect/>
          </a:stretch>
        </p:blipFill>
        <p:spPr>
          <a:xfrm>
            <a:off x="-60961" y="0"/>
            <a:ext cx="5245495" cy="5182144"/>
          </a:xfrm>
          <a:prstGeom prst="rect">
            <a:avLst/>
          </a:prstGeom>
        </p:spPr>
      </p:pic>
      <p:pic>
        <p:nvPicPr>
          <p:cNvPr id="4" name="Picture 3">
            <a:extLst>
              <a:ext uri="{FF2B5EF4-FFF2-40B4-BE49-F238E27FC236}">
                <a16:creationId xmlns:a16="http://schemas.microsoft.com/office/drawing/2014/main" id="{A7AECD3C-140F-B8B7-9503-F492C5F5B9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2567" y="0"/>
            <a:ext cx="4853353" cy="3246628"/>
          </a:xfrm>
          <a:prstGeom prst="rect">
            <a:avLst/>
          </a:prstGeom>
        </p:spPr>
      </p:pic>
      <p:pic>
        <p:nvPicPr>
          <p:cNvPr id="6" name="Picture 5" descr="A crosswalk in a street&#10;&#10;AI-generated content may be incorrect.">
            <a:extLst>
              <a:ext uri="{FF2B5EF4-FFF2-40B4-BE49-F238E27FC236}">
                <a16:creationId xmlns:a16="http://schemas.microsoft.com/office/drawing/2014/main" id="{752F93D6-40B0-7161-E5DE-E52CEB5A23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2566" y="3018722"/>
            <a:ext cx="4853353" cy="2369401"/>
          </a:xfrm>
          <a:prstGeom prst="rect">
            <a:avLst/>
          </a:prstGeom>
        </p:spPr>
      </p:pic>
      <p:sp>
        <p:nvSpPr>
          <p:cNvPr id="2" name="Title 1">
            <a:extLst>
              <a:ext uri="{FF2B5EF4-FFF2-40B4-BE49-F238E27FC236}">
                <a16:creationId xmlns:a16="http://schemas.microsoft.com/office/drawing/2014/main" id="{88E3C108-5655-241F-BF15-78B517C1E882}"/>
              </a:ext>
            </a:extLst>
          </p:cNvPr>
          <p:cNvSpPr>
            <a:spLocks noGrp="1"/>
          </p:cNvSpPr>
          <p:nvPr>
            <p:ph type="title"/>
          </p:nvPr>
        </p:nvSpPr>
        <p:spPr/>
        <p:txBody>
          <a:bodyPr/>
          <a:lstStyle/>
          <a:p>
            <a:r>
              <a:rPr lang="en-US" dirty="0">
                <a:solidFill>
                  <a:schemeClr val="tx2"/>
                </a:solidFill>
              </a:rPr>
              <a:t>Blueprint in El Dorado </a:t>
            </a:r>
          </a:p>
        </p:txBody>
      </p:sp>
    </p:spTree>
    <p:extLst>
      <p:ext uri="{BB962C8B-B14F-4D97-AF65-F5344CB8AC3E}">
        <p14:creationId xmlns:p14="http://schemas.microsoft.com/office/powerpoint/2010/main" val="375438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Northside School Class I bike path opened in Cool">
            <a:extLst>
              <a:ext uri="{FF2B5EF4-FFF2-40B4-BE49-F238E27FC236}">
                <a16:creationId xmlns:a16="http://schemas.microsoft.com/office/drawing/2014/main" id="{2DEE6F0D-A6E4-796B-3387-9EF4F00B4C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4001" y="7200"/>
            <a:ext cx="4091195" cy="29313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idge of the Week: El Dorado County, California Bridges: Southern Pacific  Viaduct across Weber Creek (3)">
            <a:extLst>
              <a:ext uri="{FF2B5EF4-FFF2-40B4-BE49-F238E27FC236}">
                <a16:creationId xmlns:a16="http://schemas.microsoft.com/office/drawing/2014/main" id="{BA4F1D75-FD45-C8FB-83ED-F7ADB30E55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900114"/>
            <a:ext cx="5234001" cy="39255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0986545-607A-687E-ED4C-3AAC7B58AF82}"/>
              </a:ext>
            </a:extLst>
          </p:cNvPr>
          <p:cNvSpPr/>
          <p:nvPr/>
        </p:nvSpPr>
        <p:spPr>
          <a:xfrm>
            <a:off x="-121920" y="-318800"/>
            <a:ext cx="9387840" cy="1783080"/>
          </a:xfrm>
          <a:prstGeom prst="rect">
            <a:avLst/>
          </a:prstGeom>
          <a:gradFill>
            <a:gsLst>
              <a:gs pos="0">
                <a:schemeClr val="tx1">
                  <a:alpha val="0"/>
                </a:schemeClr>
              </a:gs>
              <a:gs pos="67000">
                <a:schemeClr val="tx2"/>
              </a:gs>
            </a:gsLst>
          </a:gra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1">
            <a:extLst>
              <a:ext uri="{FF2B5EF4-FFF2-40B4-BE49-F238E27FC236}">
                <a16:creationId xmlns:a16="http://schemas.microsoft.com/office/drawing/2014/main" id="{0C2ADC29-3305-B4F8-36C7-72A601495D0E}"/>
              </a:ext>
            </a:extLst>
          </p:cNvPr>
          <p:cNvSpPr txBox="1">
            <a:spLocks/>
          </p:cNvSpPr>
          <p:nvPr/>
        </p:nvSpPr>
        <p:spPr>
          <a:xfrm>
            <a:off x="461765" y="308013"/>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01600">
                    <a:srgbClr val="006782">
                      <a:alpha val="40000"/>
                    </a:srgbClr>
                  </a:glow>
                </a:effectLst>
                <a:uLnTx/>
                <a:uFillTx/>
                <a:latin typeface="Calibri"/>
                <a:ea typeface="+mj-ea"/>
              </a:rPr>
              <a:t>Transportation</a:t>
            </a:r>
          </a:p>
        </p:txBody>
      </p:sp>
      <p:pic>
        <p:nvPicPr>
          <p:cNvPr id="2054" name="Picture 6" descr="Missouri Flat MC&amp;FP">
            <a:extLst>
              <a:ext uri="{FF2B5EF4-FFF2-40B4-BE49-F238E27FC236}">
                <a16:creationId xmlns:a16="http://schemas.microsoft.com/office/drawing/2014/main" id="{F3C16CEC-7076-0D24-D978-D24E49BBB7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363461"/>
            <a:ext cx="4650316" cy="3106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l-a-Ride/ADA/Sac-Med Intro | El Dorado Transit">
            <a:extLst>
              <a:ext uri="{FF2B5EF4-FFF2-40B4-BE49-F238E27FC236}">
                <a16:creationId xmlns:a16="http://schemas.microsoft.com/office/drawing/2014/main" id="{501D20E0-C474-1A94-F0F7-C7F34FD89AB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223650" y="2363461"/>
            <a:ext cx="5902337" cy="375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6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D44E-05F0-F964-1D5E-ED58DEB54C4D}"/>
              </a:ext>
            </a:extLst>
          </p:cNvPr>
          <p:cNvSpPr>
            <a:spLocks noGrp="1"/>
          </p:cNvSpPr>
          <p:nvPr>
            <p:ph type="title"/>
          </p:nvPr>
        </p:nvSpPr>
        <p:spPr/>
        <p:txBody>
          <a:bodyPr>
            <a:normAutofit fontScale="90000"/>
          </a:bodyPr>
          <a:lstStyle/>
          <a:p>
            <a:r>
              <a:rPr lang="en-US" dirty="0">
                <a:effectLst>
                  <a:glow rad="101600">
                    <a:srgbClr val="006782">
                      <a:alpha val="40000"/>
                    </a:srgbClr>
                  </a:glow>
                </a:effectLst>
                <a:ea typeface="Calibri"/>
              </a:rPr>
              <a:t>Addressing Transportation Challenges</a:t>
            </a:r>
            <a:endParaRPr lang="en-US" dirty="0"/>
          </a:p>
        </p:txBody>
      </p:sp>
      <p:sp>
        <p:nvSpPr>
          <p:cNvPr id="3" name="Content Placeholder 2">
            <a:extLst>
              <a:ext uri="{FF2B5EF4-FFF2-40B4-BE49-F238E27FC236}">
                <a16:creationId xmlns:a16="http://schemas.microsoft.com/office/drawing/2014/main" id="{9BACD9E5-3D88-90AB-6D95-34D8E463005B}"/>
              </a:ext>
            </a:extLst>
          </p:cNvPr>
          <p:cNvSpPr>
            <a:spLocks noGrp="1"/>
          </p:cNvSpPr>
          <p:nvPr>
            <p:ph idx="1"/>
          </p:nvPr>
        </p:nvSpPr>
        <p:spPr>
          <a:xfrm>
            <a:off x="188259" y="1200150"/>
            <a:ext cx="8738667" cy="3657599"/>
          </a:xfrm>
        </p:spPr>
        <p:txBody>
          <a:bodyPr vert="horz" lIns="91440" tIns="45720" rIns="91440" bIns="45720" rtlCol="0" anchor="t">
            <a:noAutofit/>
          </a:bodyPr>
          <a:lstStyle/>
          <a:p>
            <a:pPr lvl="1">
              <a:buClr>
                <a:srgbClr val="A1CE5E"/>
              </a:buClr>
              <a:buFont typeface="Wingdings"/>
              <a:buChar char="§"/>
            </a:pPr>
            <a:r>
              <a:rPr lang="en-US" sz="2800" dirty="0">
                <a:ea typeface="+mn-lt"/>
                <a:cs typeface="+mn-lt"/>
              </a:rPr>
              <a:t>Plan for and be </a:t>
            </a:r>
            <a:r>
              <a:rPr lang="en-US" sz="2800" b="1" dirty="0">
                <a:ea typeface="+mn-lt"/>
                <a:cs typeface="+mn-lt"/>
              </a:rPr>
              <a:t>resilient</a:t>
            </a:r>
            <a:r>
              <a:rPr lang="en-US" sz="2800" dirty="0">
                <a:ea typeface="+mn-lt"/>
                <a:cs typeface="+mn-lt"/>
              </a:rPr>
              <a:t> to wildfires</a:t>
            </a:r>
          </a:p>
          <a:p>
            <a:pPr lvl="1">
              <a:buClr>
                <a:srgbClr val="A1CE5E"/>
              </a:buClr>
              <a:buFont typeface="Wingdings"/>
              <a:buChar char="§"/>
            </a:pPr>
            <a:r>
              <a:rPr lang="en-US" sz="2800" dirty="0">
                <a:ea typeface="+mn-lt"/>
                <a:cs typeface="+mn-lt"/>
              </a:rPr>
              <a:t>Prioritize lower cost and </a:t>
            </a:r>
            <a:r>
              <a:rPr lang="en-US" sz="2800" b="1" dirty="0">
                <a:ea typeface="+mn-lt"/>
                <a:cs typeface="+mn-lt"/>
              </a:rPr>
              <a:t>quicker</a:t>
            </a:r>
            <a:r>
              <a:rPr lang="en-US" sz="2800" dirty="0">
                <a:ea typeface="+mn-lt"/>
                <a:cs typeface="+mn-lt"/>
              </a:rPr>
              <a:t> projects </a:t>
            </a:r>
          </a:p>
          <a:p>
            <a:pPr lvl="1">
              <a:buClr>
                <a:srgbClr val="A1CE5E"/>
              </a:buClr>
              <a:buFont typeface="Wingdings"/>
              <a:buChar char="§"/>
            </a:pPr>
            <a:r>
              <a:rPr lang="en-US" sz="2800" b="1" dirty="0">
                <a:ea typeface="+mn-lt"/>
                <a:cs typeface="+mn-lt"/>
              </a:rPr>
              <a:t>Technology</a:t>
            </a:r>
            <a:r>
              <a:rPr lang="en-US" sz="2800" dirty="0">
                <a:ea typeface="+mn-lt"/>
                <a:cs typeface="+mn-lt"/>
              </a:rPr>
              <a:t> solutions to maximize existing capacity </a:t>
            </a:r>
          </a:p>
          <a:p>
            <a:pPr lvl="1">
              <a:buClr>
                <a:srgbClr val="A1CE5E"/>
              </a:buClr>
              <a:buFont typeface="Wingdings"/>
              <a:buChar char="§"/>
            </a:pPr>
            <a:r>
              <a:rPr lang="en-US" sz="2800" dirty="0">
                <a:ea typeface="+mn-lt"/>
                <a:cs typeface="+mn-lt"/>
              </a:rPr>
              <a:t>Prioritize </a:t>
            </a:r>
            <a:r>
              <a:rPr lang="en-US" sz="2800" b="1" dirty="0">
                <a:ea typeface="+mn-lt"/>
                <a:cs typeface="+mn-lt"/>
              </a:rPr>
              <a:t>maintenance and repair</a:t>
            </a:r>
          </a:p>
          <a:p>
            <a:pPr marL="457200" lvl="1" indent="0">
              <a:buClr>
                <a:srgbClr val="A1CE5E"/>
              </a:buClr>
              <a:buNone/>
            </a:pPr>
            <a:endParaRPr lang="en-US" dirty="0">
              <a:ea typeface="+mn-lt"/>
              <a:cs typeface="+mn-lt"/>
            </a:endParaRPr>
          </a:p>
        </p:txBody>
      </p:sp>
    </p:spTree>
    <p:extLst>
      <p:ext uri="{BB962C8B-B14F-4D97-AF65-F5344CB8AC3E}">
        <p14:creationId xmlns:p14="http://schemas.microsoft.com/office/powerpoint/2010/main" val="124119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lendar with blue and grey stripes&#10;&#10;AI-generated content may be incorrect.">
            <a:extLst>
              <a:ext uri="{FF2B5EF4-FFF2-40B4-BE49-F238E27FC236}">
                <a16:creationId xmlns:a16="http://schemas.microsoft.com/office/drawing/2014/main" id="{B971541C-3EEE-27DB-60F4-4967A22764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138" y="-970280"/>
            <a:ext cx="7865931" cy="6078220"/>
          </a:xfrm>
          <a:prstGeom prst="rect">
            <a:avLst/>
          </a:prstGeom>
        </p:spPr>
      </p:pic>
    </p:spTree>
    <p:extLst>
      <p:ext uri="{BB962C8B-B14F-4D97-AF65-F5344CB8AC3E}">
        <p14:creationId xmlns:p14="http://schemas.microsoft.com/office/powerpoint/2010/main" val="125652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49E0468D-773A-D5FB-6E96-8036F6D2DDC3}"/>
              </a:ext>
            </a:extLst>
          </p:cNvPr>
          <p:cNvPicPr>
            <a:picLocks noChangeAspect="1"/>
          </p:cNvPicPr>
          <p:nvPr/>
        </p:nvPicPr>
        <p:blipFill>
          <a:blip r:embed="rId2" cstate="screen">
            <a:extLst>
              <a:ext uri="{28A0092B-C50C-407E-A947-70E740481C1C}">
                <a14:useLocalDpi xmlns:a14="http://schemas.microsoft.com/office/drawing/2010/main"/>
              </a:ext>
            </a:extLst>
          </a:blip>
          <a:srcRect r="-146"/>
          <a:stretch/>
        </p:blipFill>
        <p:spPr>
          <a:xfrm>
            <a:off x="4571525" y="956270"/>
            <a:ext cx="5030488" cy="5282791"/>
          </a:xfrm>
          <a:prstGeom prst="rect">
            <a:avLst/>
          </a:prstGeom>
        </p:spPr>
      </p:pic>
      <p:sp>
        <p:nvSpPr>
          <p:cNvPr id="2" name="Title 1">
            <a:extLst>
              <a:ext uri="{FF2B5EF4-FFF2-40B4-BE49-F238E27FC236}">
                <a16:creationId xmlns:a16="http://schemas.microsoft.com/office/drawing/2014/main" id="{93962454-4113-7CAE-4300-3775FEE9FE86}"/>
              </a:ext>
            </a:extLst>
          </p:cNvPr>
          <p:cNvSpPr>
            <a:spLocks noGrp="1"/>
          </p:cNvSpPr>
          <p:nvPr>
            <p:ph type="title"/>
          </p:nvPr>
        </p:nvSpPr>
        <p:spPr>
          <a:xfrm>
            <a:off x="4896644" y="205979"/>
            <a:ext cx="3790155" cy="428625"/>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CC2DE9D1-8C86-3280-D5DD-0E4E107CFE7B}"/>
              </a:ext>
            </a:extLst>
          </p:cNvPr>
          <p:cNvSpPr>
            <a:spLocks noGrp="1"/>
          </p:cNvSpPr>
          <p:nvPr>
            <p:ph sz="half" idx="2"/>
          </p:nvPr>
        </p:nvSpPr>
        <p:spPr/>
        <p:txBody>
          <a:bodyPr/>
          <a:lstStyle/>
          <a:p>
            <a:endParaRPr lang="en-US"/>
          </a:p>
        </p:txBody>
      </p:sp>
      <p:pic>
        <p:nvPicPr>
          <p:cNvPr id="9" name="Graphic 8">
            <a:extLst>
              <a:ext uri="{FF2B5EF4-FFF2-40B4-BE49-F238E27FC236}">
                <a16:creationId xmlns:a16="http://schemas.microsoft.com/office/drawing/2014/main" id="{2A28172E-2E1A-5F4E-200F-8844ACDBB0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7797" y="3371379"/>
            <a:ext cx="1234659" cy="445160"/>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B7F609C9-F148-DC9A-8656-AF8FA7454B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1993" y="3855945"/>
            <a:ext cx="903156" cy="146798"/>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E22E6583-B9A1-AF70-C340-E1CE7399115C}"/>
              </a:ext>
            </a:extLst>
          </p:cNvPr>
          <p:cNvSpPr>
            <a:spLocks noGrp="1"/>
          </p:cNvSpPr>
          <p:nvPr>
            <p:ph sz="half" idx="1"/>
          </p:nvPr>
        </p:nvSpPr>
        <p:spPr/>
        <p:txBody>
          <a:bodyPr/>
          <a:lstStyle/>
          <a:p>
            <a:endParaRPr lang="en-US" dirty="0"/>
          </a:p>
        </p:txBody>
      </p:sp>
      <p:pic>
        <p:nvPicPr>
          <p:cNvPr id="3074" name="Picture 2" descr="A map of a city&#10;&#10;AI-generated content may be incorrect.">
            <a:extLst>
              <a:ext uri="{FF2B5EF4-FFF2-40B4-BE49-F238E27FC236}">
                <a16:creationId xmlns:a16="http://schemas.microsoft.com/office/drawing/2014/main" id="{F51102D7-14D4-03BE-C283-E02FE1D6C3F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151" y="0"/>
            <a:ext cx="4610302" cy="25932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diagram of a square structure&#10;&#10;AI-generated content may be incorrect.">
            <a:extLst>
              <a:ext uri="{FF2B5EF4-FFF2-40B4-BE49-F238E27FC236}">
                <a16:creationId xmlns:a16="http://schemas.microsoft.com/office/drawing/2014/main" id="{B09B3ADC-0DA2-3F75-404F-9AF3F288FCA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2571750"/>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p&#10;&#10;Description automatically generated">
            <a:extLst>
              <a:ext uri="{FF2B5EF4-FFF2-40B4-BE49-F238E27FC236}">
                <a16:creationId xmlns:a16="http://schemas.microsoft.com/office/drawing/2014/main" id="{61CDA436-0A87-D83A-44AD-28D413CBE10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72000" y="1"/>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82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together outside a building&#10;&#10;AI-generated content may be incorrect.">
            <a:extLst>
              <a:ext uri="{FF2B5EF4-FFF2-40B4-BE49-F238E27FC236}">
                <a16:creationId xmlns:a16="http://schemas.microsoft.com/office/drawing/2014/main" id="{6446E050-ADF6-B9FF-22A4-FD3F1C33EF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F558D332-C5BD-C008-9CFC-58B7805546B6}"/>
              </a:ext>
            </a:extLst>
          </p:cNvPr>
          <p:cNvSpPr txBox="1">
            <a:spLocks/>
          </p:cNvSpPr>
          <p:nvPr/>
        </p:nvSpPr>
        <p:spPr>
          <a:xfrm>
            <a:off x="457200" y="301200"/>
            <a:ext cx="8229600" cy="857250"/>
          </a:xfrm>
          <a:prstGeom prst="rect">
            <a:avLst/>
          </a:prstGeom>
          <a:effectLst/>
        </p:spPr>
        <p:txBody>
          <a:bodyPr/>
          <a:lstStyle>
            <a:lvl1pPr algn="l" defTabSz="457200" rtl="0" eaLnBrk="1" latinLnBrk="0" hangingPunct="1">
              <a:spcBef>
                <a:spcPct val="0"/>
              </a:spcBef>
              <a:buNone/>
              <a:defRPr sz="4400" b="1" i="0" kern="1200">
                <a:solidFill>
                  <a:srgbClr val="129ABF"/>
                </a:solidFill>
                <a:effectLst>
                  <a:glow rad="101600">
                    <a:schemeClr val="bg1">
                      <a:alpha val="40000"/>
                    </a:schemeClr>
                  </a:glow>
                </a:effectLst>
                <a:latin typeface="+mj-lt"/>
                <a:ea typeface="+mj-ea"/>
                <a:cs typeface="Brandon Grotesque" panose="020B0503020203060202" pitchFamily="34" charset="77"/>
              </a:defRPr>
            </a:lvl1pPr>
          </a:lstStyle>
          <a:p>
            <a:r>
              <a:rPr lang="en-US" dirty="0">
                <a:solidFill>
                  <a:schemeClr val="bg1"/>
                </a:solidFill>
                <a:effectLst>
                  <a:glow rad="127000">
                    <a:schemeClr val="accent5"/>
                  </a:glow>
                </a:effectLst>
              </a:rPr>
              <a:t>Time for Teamwork</a:t>
            </a:r>
          </a:p>
        </p:txBody>
      </p:sp>
    </p:spTree>
    <p:extLst>
      <p:ext uri="{BB962C8B-B14F-4D97-AF65-F5344CB8AC3E}">
        <p14:creationId xmlns:p14="http://schemas.microsoft.com/office/powerpoint/2010/main" val="235799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p&#10;&#10;Description automatically generated">
            <a:extLst>
              <a:ext uri="{FF2B5EF4-FFF2-40B4-BE49-F238E27FC236}">
                <a16:creationId xmlns:a16="http://schemas.microsoft.com/office/drawing/2014/main" id="{130AED5F-0E79-7507-D976-658AC4B394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 y="1908"/>
            <a:ext cx="9165504" cy="5204748"/>
          </a:xfrm>
          <a:prstGeom prst="rect">
            <a:avLst/>
          </a:prstGeom>
          <a:noFill/>
        </p:spPr>
      </p:pic>
      <p:pic>
        <p:nvPicPr>
          <p:cNvPr id="8" name="Picture 7" descr="Icon&#10;&#10;Description automatically generated">
            <a:extLst>
              <a:ext uri="{FF2B5EF4-FFF2-40B4-BE49-F238E27FC236}">
                <a16:creationId xmlns:a16="http://schemas.microsoft.com/office/drawing/2014/main" id="{FA7F8C2F-F0B5-F442-314A-F31F8BCFA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435" y="3298371"/>
            <a:ext cx="1966306" cy="1431471"/>
          </a:xfrm>
          <a:prstGeom prst="rect">
            <a:avLst/>
          </a:prstGeom>
        </p:spPr>
      </p:pic>
    </p:spTree>
    <p:extLst>
      <p:ext uri="{BB962C8B-B14F-4D97-AF65-F5344CB8AC3E}">
        <p14:creationId xmlns:p14="http://schemas.microsoft.com/office/powerpoint/2010/main" val="364226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C96F0-3B19-2F09-795D-6A7938B84CDE}"/>
            </a:ext>
          </a:extLst>
        </p:cNvPr>
        <p:cNvGrpSpPr/>
        <p:nvPr/>
      </p:nvGrpSpPr>
      <p:grpSpPr>
        <a:xfrm>
          <a:off x="0" y="0"/>
          <a:ext cx="0" cy="0"/>
          <a:chOff x="0" y="0"/>
          <a:chExt cx="0" cy="0"/>
        </a:xfrm>
      </p:grpSpPr>
      <p:pic>
        <p:nvPicPr>
          <p:cNvPr id="3" name="Picture 2" descr="A group of people wearing purple jerseys&#10;&#10;Description automatically generated">
            <a:extLst>
              <a:ext uri="{FF2B5EF4-FFF2-40B4-BE49-F238E27FC236}">
                <a16:creationId xmlns:a16="http://schemas.microsoft.com/office/drawing/2014/main" id="{719984C4-D788-3C7F-E715-EC1525564D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B6ADE1CB-F9FB-6931-395C-E5420ACF0E05}"/>
              </a:ext>
            </a:extLst>
          </p:cNvPr>
          <p:cNvSpPr txBox="1">
            <a:spLocks/>
          </p:cNvSpPr>
          <p:nvPr/>
        </p:nvSpPr>
        <p:spPr>
          <a:xfrm>
            <a:off x="457200" y="301200"/>
            <a:ext cx="8229600" cy="857250"/>
          </a:xfrm>
          <a:prstGeom prst="rect">
            <a:avLst/>
          </a:prstGeom>
          <a:effectLst/>
        </p:spPr>
        <p:txBody>
          <a:bodyPr/>
          <a:lstStyle>
            <a:lvl1pPr algn="l" defTabSz="457200" rtl="0" eaLnBrk="1" latinLnBrk="0" hangingPunct="1">
              <a:spcBef>
                <a:spcPct val="0"/>
              </a:spcBef>
              <a:buNone/>
              <a:defRPr sz="4400" b="1" i="0" kern="1200">
                <a:solidFill>
                  <a:srgbClr val="129ABF"/>
                </a:solidFill>
                <a:effectLst>
                  <a:glow rad="101600">
                    <a:schemeClr val="bg1">
                      <a:alpha val="40000"/>
                    </a:schemeClr>
                  </a:glow>
                </a:effectLst>
                <a:latin typeface="+mj-lt"/>
                <a:ea typeface="+mj-ea"/>
                <a:cs typeface="Brandon Grotesque" panose="020B0503020203060202" pitchFamily="34" charset="77"/>
              </a:defRPr>
            </a:lvl1pPr>
          </a:lstStyle>
          <a:p>
            <a:r>
              <a:rPr lang="en-US">
                <a:solidFill>
                  <a:schemeClr val="bg1"/>
                </a:solidFill>
                <a:effectLst>
                  <a:glow rad="127000">
                    <a:srgbClr val="7030A0"/>
                  </a:glow>
                </a:effectLst>
              </a:rPr>
              <a:t>Time for Teamwork</a:t>
            </a:r>
          </a:p>
        </p:txBody>
      </p:sp>
    </p:spTree>
    <p:extLst>
      <p:ext uri="{BB962C8B-B14F-4D97-AF65-F5344CB8AC3E}">
        <p14:creationId xmlns:p14="http://schemas.microsoft.com/office/powerpoint/2010/main" val="429452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955A62F8-3F19-5794-9886-CF7466950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9732" y="1983626"/>
            <a:ext cx="6592872" cy="1608660"/>
          </a:xfrm>
          <a:prstGeom prst="rect">
            <a:avLst/>
          </a:prstGeom>
        </p:spPr>
      </p:pic>
    </p:spTree>
    <p:extLst>
      <p:ext uri="{BB962C8B-B14F-4D97-AF65-F5344CB8AC3E}">
        <p14:creationId xmlns:p14="http://schemas.microsoft.com/office/powerpoint/2010/main" val="20350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Shield sells, leases back half of El Dorado Hills campus - Sacramento  Business Journal">
            <a:extLst>
              <a:ext uri="{FF2B5EF4-FFF2-40B4-BE49-F238E27FC236}">
                <a16:creationId xmlns:a16="http://schemas.microsoft.com/office/drawing/2014/main" id="{32B8DFC4-B4A3-F923-DA43-4615BF36A7D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17709" y="1150706"/>
            <a:ext cx="6884060" cy="35584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armers Market 2019 - El Dorado Hills Town Center">
            <a:extLst>
              <a:ext uri="{FF2B5EF4-FFF2-40B4-BE49-F238E27FC236}">
                <a16:creationId xmlns:a16="http://schemas.microsoft.com/office/drawing/2014/main" id="{F19F50E0-1C87-810C-BA25-FBFF9E9042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09059" y="1150707"/>
            <a:ext cx="5884419" cy="32553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EC5F8EE-C07F-1CBB-8F7A-2773E932D0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32800" y="1147426"/>
            <a:ext cx="5017626" cy="325859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872F0C0-D13B-49F1-8D34-D65EE3BA5699}"/>
              </a:ext>
            </a:extLst>
          </p:cNvPr>
          <p:cNvSpPr txBox="1">
            <a:spLocks/>
          </p:cNvSpPr>
          <p:nvPr/>
        </p:nvSpPr>
        <p:spPr>
          <a:xfrm>
            <a:off x="223620" y="133350"/>
            <a:ext cx="9589273" cy="1093643"/>
          </a:xfrm>
          <a:prstGeom prst="rect">
            <a:avLst/>
          </a:prstGeom>
        </p:spPr>
        <p:txBody>
          <a:bodyPr anchor="ctr">
            <a:normAutofit/>
          </a:bodyPr>
          <a:lst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a:lstStyle>
          <a:p>
            <a:r>
              <a:rPr lang="en-US"/>
              <a:t>Triple Bottom Line Framework</a:t>
            </a:r>
          </a:p>
        </p:txBody>
      </p:sp>
      <p:sp useBgFill="1">
        <p:nvSpPr>
          <p:cNvPr id="4" name="Rectangle 3">
            <a:extLst>
              <a:ext uri="{FF2B5EF4-FFF2-40B4-BE49-F238E27FC236}">
                <a16:creationId xmlns:a16="http://schemas.microsoft.com/office/drawing/2014/main" id="{2AB55424-5147-3B32-B01E-02FCA75BC33F}"/>
              </a:ext>
            </a:extLst>
          </p:cNvPr>
          <p:cNvSpPr/>
          <p:nvPr/>
        </p:nvSpPr>
        <p:spPr>
          <a:xfrm>
            <a:off x="-877084" y="4406017"/>
            <a:ext cx="11790680" cy="81622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890044B-3F84-4B68-854C-4D3E4364C098}"/>
              </a:ext>
            </a:extLst>
          </p:cNvPr>
          <p:cNvGrpSpPr/>
          <p:nvPr/>
        </p:nvGrpSpPr>
        <p:grpSpPr>
          <a:xfrm>
            <a:off x="-38074" y="4406017"/>
            <a:ext cx="8991984" cy="604133"/>
            <a:chOff x="152400" y="4019550"/>
            <a:chExt cx="8991984" cy="604133"/>
          </a:xfrm>
        </p:grpSpPr>
        <p:sp>
          <p:nvSpPr>
            <p:cNvPr id="14" name="Title 1">
              <a:extLst>
                <a:ext uri="{FF2B5EF4-FFF2-40B4-BE49-F238E27FC236}">
                  <a16:creationId xmlns:a16="http://schemas.microsoft.com/office/drawing/2014/main" id="{F28E3B8E-EA31-46B2-AC61-484FCA2174C9}"/>
                </a:ext>
              </a:extLst>
            </p:cNvPr>
            <p:cNvSpPr txBox="1">
              <a:spLocks/>
            </p:cNvSpPr>
            <p:nvPr/>
          </p:nvSpPr>
          <p:spPr>
            <a:xfrm>
              <a:off x="6330950" y="4019550"/>
              <a:ext cx="2813434" cy="604133"/>
            </a:xfrm>
            <a:prstGeom prst="rect">
              <a:avLst/>
            </a:prstGeom>
          </p:spPr>
          <p:txBody>
            <a:bodyPr anchor="ctr">
              <a:normAutofit/>
            </a:bodyPr>
            <a:lst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a:lstStyle>
            <a:p>
              <a:pPr algn="ctr"/>
              <a:r>
                <a:rPr lang="en-US" sz="3200" dirty="0"/>
                <a:t>Environment</a:t>
              </a:r>
              <a:r>
                <a:rPr lang="en-US" sz="2800" dirty="0"/>
                <a:t> </a:t>
              </a:r>
            </a:p>
          </p:txBody>
        </p:sp>
        <p:sp>
          <p:nvSpPr>
            <p:cNvPr id="13" name="Title 1">
              <a:extLst>
                <a:ext uri="{FF2B5EF4-FFF2-40B4-BE49-F238E27FC236}">
                  <a16:creationId xmlns:a16="http://schemas.microsoft.com/office/drawing/2014/main" id="{6CD92796-E2CE-4CAB-90A0-4D178A3927A9}"/>
                </a:ext>
              </a:extLst>
            </p:cNvPr>
            <p:cNvSpPr txBox="1">
              <a:spLocks/>
            </p:cNvSpPr>
            <p:nvPr/>
          </p:nvSpPr>
          <p:spPr>
            <a:xfrm>
              <a:off x="3193393" y="4019550"/>
              <a:ext cx="2813434" cy="604133"/>
            </a:xfrm>
            <a:prstGeom prst="rect">
              <a:avLst/>
            </a:prstGeom>
          </p:spPr>
          <p:txBody>
            <a:bodyPr anchor="ctr">
              <a:normAutofit/>
            </a:bodyPr>
            <a:lst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a:lstStyle>
            <a:p>
              <a:pPr algn="ctr"/>
              <a:r>
                <a:rPr lang="en-US" sz="3200" dirty="0"/>
                <a:t>Economy</a:t>
              </a:r>
              <a:r>
                <a:rPr lang="en-US" sz="2800" dirty="0"/>
                <a:t> </a:t>
              </a:r>
            </a:p>
          </p:txBody>
        </p:sp>
        <p:sp>
          <p:nvSpPr>
            <p:cNvPr id="12" name="Title 1">
              <a:extLst>
                <a:ext uri="{FF2B5EF4-FFF2-40B4-BE49-F238E27FC236}">
                  <a16:creationId xmlns:a16="http://schemas.microsoft.com/office/drawing/2014/main" id="{D3664589-4AA9-49F0-BB75-95F123EFB3BA}"/>
                </a:ext>
              </a:extLst>
            </p:cNvPr>
            <p:cNvSpPr txBox="1">
              <a:spLocks/>
            </p:cNvSpPr>
            <p:nvPr/>
          </p:nvSpPr>
          <p:spPr>
            <a:xfrm>
              <a:off x="152400" y="4019550"/>
              <a:ext cx="2813434" cy="604133"/>
            </a:xfrm>
            <a:prstGeom prst="rect">
              <a:avLst/>
            </a:prstGeom>
          </p:spPr>
          <p:txBody>
            <a:bodyPr anchor="ctr">
              <a:normAutofit/>
            </a:bodyPr>
            <a:lstStyle>
              <a:lvl1pPr algn="l" defTabSz="457200" rtl="0" eaLnBrk="1" latinLnBrk="0" hangingPunct="1">
                <a:spcBef>
                  <a:spcPct val="0"/>
                </a:spcBef>
                <a:buNone/>
                <a:defRPr sz="4400" b="1" i="0" kern="1200">
                  <a:solidFill>
                    <a:schemeClr val="bg1"/>
                  </a:solidFill>
                  <a:effectLst>
                    <a:glow rad="101600">
                      <a:schemeClr val="accent5">
                        <a:alpha val="40000"/>
                      </a:schemeClr>
                    </a:glow>
                  </a:effectLst>
                  <a:latin typeface="+mj-lt"/>
                  <a:ea typeface="+mj-ea"/>
                  <a:cs typeface="Brandon Grotesque" panose="020B0503020203060202" pitchFamily="34" charset="77"/>
                </a:defRPr>
              </a:lvl1pPr>
            </a:lstStyle>
            <a:p>
              <a:pPr algn="ctr"/>
              <a:r>
                <a:rPr lang="en-US" sz="3200" dirty="0"/>
                <a:t>Equity</a:t>
              </a:r>
              <a:r>
                <a:rPr lang="en-US" sz="2800" dirty="0"/>
                <a:t> </a:t>
              </a:r>
            </a:p>
          </p:txBody>
        </p:sp>
      </p:grpSp>
    </p:spTree>
    <p:extLst>
      <p:ext uri="{BB962C8B-B14F-4D97-AF65-F5344CB8AC3E}">
        <p14:creationId xmlns:p14="http://schemas.microsoft.com/office/powerpoint/2010/main" val="244393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AA02-FB20-1BFD-7EAA-8C49F0A5D424}"/>
              </a:ext>
            </a:extLst>
          </p:cNvPr>
          <p:cNvSpPr>
            <a:spLocks noGrp="1"/>
          </p:cNvSpPr>
          <p:nvPr>
            <p:ph type="ctrTitle"/>
          </p:nvPr>
        </p:nvSpPr>
        <p:spPr/>
        <p:txBody>
          <a:bodyPr/>
          <a:lstStyle/>
          <a:p>
            <a:r>
              <a:rPr lang="en-US"/>
              <a:t>What We’ve Heard</a:t>
            </a:r>
          </a:p>
        </p:txBody>
      </p:sp>
      <p:sp>
        <p:nvSpPr>
          <p:cNvPr id="3" name="Subtitle 2">
            <a:extLst>
              <a:ext uri="{FF2B5EF4-FFF2-40B4-BE49-F238E27FC236}">
                <a16:creationId xmlns:a16="http://schemas.microsoft.com/office/drawing/2014/main" id="{DC57AF32-2F6F-F2D3-B846-93492C9A12E6}"/>
              </a:ext>
            </a:extLst>
          </p:cNvPr>
          <p:cNvSpPr>
            <a:spLocks noGrp="1"/>
          </p:cNvSpPr>
          <p:nvPr>
            <p:ph type="subTitle" idx="1"/>
          </p:nvPr>
        </p:nvSpPr>
        <p:spPr/>
        <p:txBody>
          <a:bodyPr/>
          <a:lstStyle/>
          <a:p>
            <a:r>
              <a:rPr lang="en-US"/>
              <a:t>Themes From Outreach &amp; Engagement</a:t>
            </a:r>
          </a:p>
        </p:txBody>
      </p:sp>
    </p:spTree>
    <p:extLst>
      <p:ext uri="{BB962C8B-B14F-4D97-AF65-F5344CB8AC3E}">
        <p14:creationId xmlns:p14="http://schemas.microsoft.com/office/powerpoint/2010/main" val="264836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rowd of people at an outdoor event&#10;&#10;AI-generated content may be incorrect.">
            <a:extLst>
              <a:ext uri="{FF2B5EF4-FFF2-40B4-BE49-F238E27FC236}">
                <a16:creationId xmlns:a16="http://schemas.microsoft.com/office/drawing/2014/main" id="{9AC22A4B-5CFB-4199-C03F-6B363F564F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Picture 9" descr="A group of people walking on a street&#10;&#10;AI-generated content may be incorrect.">
            <a:extLst>
              <a:ext uri="{FF2B5EF4-FFF2-40B4-BE49-F238E27FC236}">
                <a16:creationId xmlns:a16="http://schemas.microsoft.com/office/drawing/2014/main" id="{293BE2D0-714F-DF8B-F3F3-EDF604C1F30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7397" y="2233534"/>
            <a:ext cx="3810004" cy="3014691"/>
          </a:xfrm>
          <a:prstGeom prst="rect">
            <a:avLst/>
          </a:prstGeom>
        </p:spPr>
      </p:pic>
      <p:sp>
        <p:nvSpPr>
          <p:cNvPr id="2" name="Rectangle 1">
            <a:extLst>
              <a:ext uri="{FF2B5EF4-FFF2-40B4-BE49-F238E27FC236}">
                <a16:creationId xmlns:a16="http://schemas.microsoft.com/office/drawing/2014/main" id="{5B4BFB71-84D1-D247-609B-EB146A123936}"/>
              </a:ext>
            </a:extLst>
          </p:cNvPr>
          <p:cNvSpPr/>
          <p:nvPr/>
        </p:nvSpPr>
        <p:spPr>
          <a:xfrm rot="10800000">
            <a:off x="-276097" y="3361526"/>
            <a:ext cx="9696193" cy="1886698"/>
          </a:xfrm>
          <a:prstGeom prst="rect">
            <a:avLst/>
          </a:prstGeom>
          <a:gradFill>
            <a:gsLst>
              <a:gs pos="0">
                <a:schemeClr val="tx1">
                  <a:alpha val="0"/>
                </a:schemeClr>
              </a:gs>
              <a:gs pos="67000">
                <a:schemeClr val="tx2"/>
              </a:gs>
            </a:gsLst>
          </a:gra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C58A0298-4561-82BD-C5AB-195385871EB9}"/>
              </a:ext>
            </a:extLst>
          </p:cNvPr>
          <p:cNvSpPr txBox="1"/>
          <p:nvPr/>
        </p:nvSpPr>
        <p:spPr>
          <a:xfrm>
            <a:off x="55820" y="4199811"/>
            <a:ext cx="690149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glow rad="101600">
                    <a:srgbClr val="006782">
                      <a:alpha val="40000"/>
                    </a:srgbClr>
                  </a:glow>
                </a:effectLst>
                <a:uLnTx/>
                <a:uFillTx/>
                <a:latin typeface="Calibri"/>
                <a:ea typeface="+mn-ea"/>
                <a:cs typeface="+mn-cs"/>
              </a:rPr>
              <a:t>Outreach &amp; Engagement</a:t>
            </a:r>
            <a:endParaRPr kumimoji="0" lang="en-US" sz="1800" b="0" i="0" u="none" strike="noStrike" kern="1200" cap="none" spc="0" normalizeH="0" baseline="0" noProof="0">
              <a:ln>
                <a:noFill/>
              </a:ln>
              <a:solidFill>
                <a:srgbClr val="3A3F3F"/>
              </a:solidFill>
              <a:effectLst/>
              <a:uLnTx/>
              <a:uFillTx/>
              <a:latin typeface="Calibri"/>
              <a:ea typeface="+mn-ea"/>
              <a:cs typeface="+mn-cs"/>
            </a:endParaRPr>
          </a:p>
        </p:txBody>
      </p:sp>
    </p:spTree>
    <p:extLst>
      <p:ext uri="{BB962C8B-B14F-4D97-AF65-F5344CB8AC3E}">
        <p14:creationId xmlns:p14="http://schemas.microsoft.com/office/powerpoint/2010/main" val="138760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491B7-4A50-BF5A-7626-C01459C1BE3A}"/>
            </a:ext>
          </a:extLst>
        </p:cNvPr>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ED31A9C-3059-AFF5-0D44-6949559CF2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 blue and black hexagon logo&#10;&#10;Description automatically generated">
            <a:extLst>
              <a:ext uri="{FF2B5EF4-FFF2-40B4-BE49-F238E27FC236}">
                <a16:creationId xmlns:a16="http://schemas.microsoft.com/office/drawing/2014/main" id="{00FFC827-7A4E-B44E-1C29-0F9FDE5B3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3032" y="4316460"/>
            <a:ext cx="484768" cy="682068"/>
          </a:xfrm>
          <a:prstGeom prst="rect">
            <a:avLst/>
          </a:prstGeom>
        </p:spPr>
      </p:pic>
    </p:spTree>
    <p:extLst>
      <p:ext uri="{BB962C8B-B14F-4D97-AF65-F5344CB8AC3E}">
        <p14:creationId xmlns:p14="http://schemas.microsoft.com/office/powerpoint/2010/main" val="343192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ter Guide: El Dorado County CA special district races | Sacramento Bee">
            <a:extLst>
              <a:ext uri="{FF2B5EF4-FFF2-40B4-BE49-F238E27FC236}">
                <a16:creationId xmlns:a16="http://schemas.microsoft.com/office/drawing/2014/main" id="{E6FD7933-75DE-896C-3708-E3EA546B05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83954C7D-8059-9A5B-1894-B5064B92CACB}"/>
              </a:ext>
            </a:extLst>
          </p:cNvPr>
          <p:cNvSpPr>
            <a:spLocks noGrp="1"/>
          </p:cNvSpPr>
          <p:nvPr>
            <p:ph type="body" sz="quarter" idx="14"/>
          </p:nvPr>
        </p:nvSpPr>
        <p:spPr/>
        <p:txBody>
          <a:bodyPr/>
          <a:lstStyle/>
          <a:p>
            <a:endParaRPr lang="en-US" dirty="0"/>
          </a:p>
        </p:txBody>
      </p:sp>
      <p:sp>
        <p:nvSpPr>
          <p:cNvPr id="11" name="Rectangle 10">
            <a:extLst>
              <a:ext uri="{FF2B5EF4-FFF2-40B4-BE49-F238E27FC236}">
                <a16:creationId xmlns:a16="http://schemas.microsoft.com/office/drawing/2014/main" id="{A08F97E6-83BA-8DEB-B61F-C0E3165E6C55}"/>
              </a:ext>
            </a:extLst>
          </p:cNvPr>
          <p:cNvSpPr/>
          <p:nvPr/>
        </p:nvSpPr>
        <p:spPr>
          <a:xfrm>
            <a:off x="799381" y="1547004"/>
            <a:ext cx="7659299" cy="153056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027B5AE-448E-8AD9-5C68-F60285213F4F}"/>
              </a:ext>
            </a:extLst>
          </p:cNvPr>
          <p:cNvCxnSpPr/>
          <p:nvPr/>
        </p:nvCxnSpPr>
        <p:spPr>
          <a:xfrm>
            <a:off x="454324" y="1396820"/>
            <a:ext cx="823535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4" name="Title 3">
            <a:extLst>
              <a:ext uri="{FF2B5EF4-FFF2-40B4-BE49-F238E27FC236}">
                <a16:creationId xmlns:a16="http://schemas.microsoft.com/office/drawing/2014/main" id="{259B37BA-F0B6-4BDB-7CFF-02B0A3B31CDA}"/>
              </a:ext>
            </a:extLst>
          </p:cNvPr>
          <p:cNvSpPr>
            <a:spLocks noGrp="1"/>
          </p:cNvSpPr>
          <p:nvPr>
            <p:ph type="title"/>
          </p:nvPr>
        </p:nvSpPr>
        <p:spPr>
          <a:xfrm>
            <a:off x="685269" y="1293828"/>
            <a:ext cx="7911590" cy="2036916"/>
          </a:xfrm>
        </p:spPr>
        <p:txBody>
          <a:bodyPr>
            <a:noAutofit/>
          </a:bodyPr>
          <a:lstStyle/>
          <a:p>
            <a:pPr algn="ctr"/>
            <a:r>
              <a:rPr lang="en-US" sz="3200" i="0" dirty="0">
                <a:solidFill>
                  <a:schemeClr val="bg1"/>
                </a:solidFill>
                <a:effectLst/>
              </a:rPr>
              <a:t>“</a:t>
            </a:r>
            <a:r>
              <a:rPr lang="en-US" sz="3200" b="0" dirty="0">
                <a:solidFill>
                  <a:schemeClr val="bg1"/>
                </a:solidFill>
                <a:effectLst/>
                <a:ea typeface="+mj-lt"/>
                <a:cs typeface="+mj-lt"/>
              </a:rPr>
              <a:t>Designing two ways out not only ensures safety during evacuations but also helps ease traffic congestion during peak times.</a:t>
            </a:r>
            <a:r>
              <a:rPr lang="en-US" sz="3200" dirty="0">
                <a:solidFill>
                  <a:schemeClr val="bg1"/>
                </a:solidFill>
                <a:effectLst/>
              </a:rPr>
              <a:t>”</a:t>
            </a:r>
            <a:endParaRPr lang="en-US" sz="3200" dirty="0">
              <a:solidFill>
                <a:schemeClr val="bg1"/>
              </a:solidFill>
            </a:endParaRPr>
          </a:p>
        </p:txBody>
      </p:sp>
      <p:cxnSp>
        <p:nvCxnSpPr>
          <p:cNvPr id="10" name="Straight Connector 9">
            <a:extLst>
              <a:ext uri="{FF2B5EF4-FFF2-40B4-BE49-F238E27FC236}">
                <a16:creationId xmlns:a16="http://schemas.microsoft.com/office/drawing/2014/main" id="{39FD0D99-C3B9-0275-FBF2-5EA0A7116290}"/>
              </a:ext>
            </a:extLst>
          </p:cNvPr>
          <p:cNvCxnSpPr/>
          <p:nvPr/>
        </p:nvCxnSpPr>
        <p:spPr>
          <a:xfrm>
            <a:off x="454324" y="3205161"/>
            <a:ext cx="823535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3D0C7F89-6A56-F7A4-A74E-AD832A67F899}"/>
              </a:ext>
            </a:extLst>
          </p:cNvPr>
          <p:cNvSpPr txBox="1"/>
          <p:nvPr/>
        </p:nvSpPr>
        <p:spPr>
          <a:xfrm>
            <a:off x="5813570" y="4629150"/>
            <a:ext cx="3154261"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2023</a:t>
            </a:r>
            <a:r>
              <a:rPr kumimoji="0" lang="en-US" sz="1800" b="0" i="0" u="none" strike="noStrike" kern="1200" cap="none" spc="0" normalizeH="0" baseline="0" noProof="0">
                <a:ln>
                  <a:noFill/>
                </a:ln>
                <a:solidFill>
                  <a:srgbClr val="FFFFFF"/>
                </a:solidFill>
                <a:effectLst/>
                <a:uLnTx/>
                <a:uFillTx/>
                <a:latin typeface="Calibri"/>
                <a:ea typeface="+mn-ea"/>
                <a:cs typeface="+mn-cs"/>
              </a:rPr>
              <a:t> SACOG Focus Groups</a:t>
            </a:r>
          </a:p>
        </p:txBody>
      </p:sp>
    </p:spTree>
    <p:extLst>
      <p:ext uri="{BB962C8B-B14F-4D97-AF65-F5344CB8AC3E}">
        <p14:creationId xmlns:p14="http://schemas.microsoft.com/office/powerpoint/2010/main" val="157638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DB59-ED90-3E0D-C732-8B13A9B94DCF}"/>
              </a:ext>
            </a:extLst>
          </p:cNvPr>
          <p:cNvSpPr>
            <a:spLocks noGrp="1"/>
          </p:cNvSpPr>
          <p:nvPr>
            <p:ph type="title"/>
          </p:nvPr>
        </p:nvSpPr>
        <p:spPr>
          <a:xfrm>
            <a:off x="457200" y="363349"/>
            <a:ext cx="8229600" cy="857250"/>
          </a:xfrm>
        </p:spPr>
        <p:txBody>
          <a:bodyPr>
            <a:noAutofit/>
          </a:bodyPr>
          <a:lstStyle/>
          <a:p>
            <a:r>
              <a:rPr lang="en-US" sz="3200">
                <a:effectLst>
                  <a:glow rad="101600">
                    <a:srgbClr val="006782">
                      <a:alpha val="40000"/>
                    </a:srgbClr>
                  </a:glow>
                </a:effectLst>
                <a:ea typeface="+mj-lt"/>
                <a:cs typeface="+mj-lt"/>
              </a:rPr>
              <a:t>Provide Housing Options for all Incomes and Life Stages</a:t>
            </a:r>
            <a:endParaRPr lang="en-US" sz="3200">
              <a:ea typeface="+mj-lt"/>
              <a:cs typeface="+mj-lt"/>
            </a:endParaRPr>
          </a:p>
        </p:txBody>
      </p:sp>
      <p:sp>
        <p:nvSpPr>
          <p:cNvPr id="3" name="TextBox 2">
            <a:extLst>
              <a:ext uri="{FF2B5EF4-FFF2-40B4-BE49-F238E27FC236}">
                <a16:creationId xmlns:a16="http://schemas.microsoft.com/office/drawing/2014/main" id="{7B13FE2F-A743-0C11-5CE6-00B9BB1A4196}"/>
              </a:ext>
            </a:extLst>
          </p:cNvPr>
          <p:cNvSpPr txBox="1"/>
          <p:nvPr/>
        </p:nvSpPr>
        <p:spPr>
          <a:xfrm>
            <a:off x="6840613" y="4662280"/>
            <a:ext cx="2127218" cy="338554"/>
          </a:xfrm>
          <a:prstGeom prst="rect">
            <a:avLst/>
          </a:prstGeom>
          <a:noFill/>
        </p:spPr>
        <p:txBody>
          <a:bodyPr wrap="square" lIns="91440" tIns="45720" rIns="91440" bIns="45720" rtlCol="0" anchor="t">
            <a:spAutoFit/>
          </a:bodyPr>
          <a:lstStyle/>
          <a:p>
            <a:r>
              <a:rPr lang="en-US" sz="1600">
                <a:solidFill>
                  <a:schemeClr val="bg1"/>
                </a:solidFill>
              </a:rPr>
              <a:t>2023 SACOG led Survey</a:t>
            </a:r>
          </a:p>
        </p:txBody>
      </p:sp>
      <p:graphicFrame>
        <p:nvGraphicFramePr>
          <p:cNvPr id="4" name="Chart 3">
            <a:extLst>
              <a:ext uri="{FF2B5EF4-FFF2-40B4-BE49-F238E27FC236}">
                <a16:creationId xmlns:a16="http://schemas.microsoft.com/office/drawing/2014/main" id="{DAB0FC31-7953-E841-85F9-E02667BA3441}"/>
              </a:ext>
            </a:extLst>
          </p:cNvPr>
          <p:cNvGraphicFramePr>
            <a:graphicFrameLocks/>
          </p:cNvGraphicFramePr>
          <p:nvPr>
            <p:extLst>
              <p:ext uri="{D42A27DB-BD31-4B8C-83A1-F6EECF244321}">
                <p14:modId xmlns:p14="http://schemas.microsoft.com/office/powerpoint/2010/main" val="315361944"/>
              </p:ext>
            </p:extLst>
          </p:nvPr>
        </p:nvGraphicFramePr>
        <p:xfrm>
          <a:off x="1" y="600741"/>
          <a:ext cx="8758238" cy="5411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24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0501B-6924-2DAD-A9E2-E7B616B8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02D9E-0868-38C7-EBE4-FA5007155926}"/>
              </a:ext>
            </a:extLst>
          </p:cNvPr>
          <p:cNvSpPr>
            <a:spLocks noGrp="1"/>
          </p:cNvSpPr>
          <p:nvPr>
            <p:ph type="ctrTitle"/>
          </p:nvPr>
        </p:nvSpPr>
        <p:spPr/>
        <p:txBody>
          <a:bodyPr/>
          <a:lstStyle/>
          <a:p>
            <a:r>
              <a:rPr lang="en-US"/>
              <a:t>What We’ve Learned</a:t>
            </a:r>
          </a:p>
        </p:txBody>
      </p:sp>
      <p:sp>
        <p:nvSpPr>
          <p:cNvPr id="3" name="Subtitle 2">
            <a:extLst>
              <a:ext uri="{FF2B5EF4-FFF2-40B4-BE49-F238E27FC236}">
                <a16:creationId xmlns:a16="http://schemas.microsoft.com/office/drawing/2014/main" id="{ED6F5FA3-045D-8BDF-A031-B0AEE2F17B24}"/>
              </a:ext>
            </a:extLst>
          </p:cNvPr>
          <p:cNvSpPr>
            <a:spLocks noGrp="1"/>
          </p:cNvSpPr>
          <p:nvPr>
            <p:ph type="subTitle" idx="1"/>
          </p:nvPr>
        </p:nvSpPr>
        <p:spPr>
          <a:effectLst/>
        </p:spPr>
        <p:txBody>
          <a:bodyPr/>
          <a:lstStyle/>
          <a:p>
            <a:r>
              <a:rPr lang="en-US"/>
              <a:t>Technical Analysis</a:t>
            </a:r>
          </a:p>
        </p:txBody>
      </p:sp>
    </p:spTree>
    <p:extLst>
      <p:ext uri="{BB962C8B-B14F-4D97-AF65-F5344CB8AC3E}">
        <p14:creationId xmlns:p14="http://schemas.microsoft.com/office/powerpoint/2010/main" val="716650270"/>
      </p:ext>
    </p:extLst>
  </p:cSld>
  <p:clrMapOvr>
    <a:masterClrMapping/>
  </p:clrMapOvr>
</p:sld>
</file>

<file path=ppt/theme/theme1.xml><?xml version="1.0" encoding="utf-8"?>
<a:theme xmlns:a="http://schemas.openxmlformats.org/drawingml/2006/main" name="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MPT-SCS">
      <a:dk1>
        <a:srgbClr val="3A3F3F"/>
      </a:dk1>
      <a:lt1>
        <a:srgbClr val="FFFFFF"/>
      </a:lt1>
      <a:dk2>
        <a:srgbClr val="083D56"/>
      </a:dk2>
      <a:lt2>
        <a:srgbClr val="FFFFFF"/>
      </a:lt2>
      <a:accent1>
        <a:srgbClr val="E82276"/>
      </a:accent1>
      <a:accent2>
        <a:srgbClr val="54C8E8"/>
      </a:accent2>
      <a:accent3>
        <a:srgbClr val="A1CE5E"/>
      </a:accent3>
      <a:accent4>
        <a:srgbClr val="F99D20"/>
      </a:accent4>
      <a:accent5>
        <a:srgbClr val="3C4644"/>
      </a:accent5>
      <a:accent6>
        <a:srgbClr val="FEE148"/>
      </a:accent6>
      <a:hlink>
        <a:srgbClr val="54C8E8"/>
      </a:hlink>
      <a:folHlink>
        <a:srgbClr val="54C8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Blueprint">
      <a:dk1>
        <a:srgbClr val="3A3F3F"/>
      </a:dk1>
      <a:lt1>
        <a:srgbClr val="FFFFFF"/>
      </a:lt1>
      <a:dk2>
        <a:srgbClr val="006782"/>
      </a:dk2>
      <a:lt2>
        <a:srgbClr val="95D3E9"/>
      </a:lt2>
      <a:accent1>
        <a:srgbClr val="E82276"/>
      </a:accent1>
      <a:accent2>
        <a:srgbClr val="54C8E8"/>
      </a:accent2>
      <a:accent3>
        <a:srgbClr val="A1CE5E"/>
      </a:accent3>
      <a:accent4>
        <a:srgbClr val="F99D20"/>
      </a:accent4>
      <a:accent5>
        <a:srgbClr val="006782"/>
      </a:accent5>
      <a:accent6>
        <a:srgbClr val="95D3E9"/>
      </a:accent6>
      <a:hlink>
        <a:srgbClr val="E82276"/>
      </a:hlink>
      <a:folHlink>
        <a:srgbClr val="F17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PT-SCS">
    <a:dk1>
      <a:srgbClr val="3A3F3F"/>
    </a:dk1>
    <a:lt1>
      <a:srgbClr val="FFFFFF"/>
    </a:lt1>
    <a:dk2>
      <a:srgbClr val="083D56"/>
    </a:dk2>
    <a:lt2>
      <a:srgbClr val="FFFFFF"/>
    </a:lt2>
    <a:accent1>
      <a:srgbClr val="E82276"/>
    </a:accent1>
    <a:accent2>
      <a:srgbClr val="54C8E8"/>
    </a:accent2>
    <a:accent3>
      <a:srgbClr val="A1CE5E"/>
    </a:accent3>
    <a:accent4>
      <a:srgbClr val="F99D20"/>
    </a:accent4>
    <a:accent5>
      <a:srgbClr val="3C4644"/>
    </a:accent5>
    <a:accent6>
      <a:srgbClr val="FEE148"/>
    </a:accent6>
    <a:hlink>
      <a:srgbClr val="54C8E8"/>
    </a:hlink>
    <a:folHlink>
      <a:srgbClr val="54C8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b949ca-fe5b-4969-a262-29e28df8c090">
      <UserInfo>
        <DisplayName>Mia Lopez</DisplayName>
        <AccountId>618</AccountId>
        <AccountType/>
      </UserInfo>
      <UserInfo>
        <DisplayName>Hannah Tschudin</DisplayName>
        <AccountId>701</AccountId>
        <AccountType/>
      </UserInfo>
    </SharedWithUsers>
    <lcf76f155ced4ddcb4097134ff3c332f xmlns="b16b80fb-1faa-42ab-aa0e-9b19bf8c711c">
      <Terms xmlns="http://schemas.microsoft.com/office/infopath/2007/PartnerControls"/>
    </lcf76f155ced4ddcb4097134ff3c332f>
    <TaxCatchAll xmlns="cab949ca-fe5b-4969-a262-29e28df8c0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5ED4CDF3B74F4093D29E4B61D0886B" ma:contentTypeVersion="18" ma:contentTypeDescription="Create a new document." ma:contentTypeScope="" ma:versionID="16476bd5f42bb47a984c1e8ddab01c3f">
  <xsd:schema xmlns:xsd="http://www.w3.org/2001/XMLSchema" xmlns:xs="http://www.w3.org/2001/XMLSchema" xmlns:p="http://schemas.microsoft.com/office/2006/metadata/properties" xmlns:ns2="b16b80fb-1faa-42ab-aa0e-9b19bf8c711c" xmlns:ns3="cab949ca-fe5b-4969-a262-29e28df8c090" targetNamespace="http://schemas.microsoft.com/office/2006/metadata/properties" ma:root="true" ma:fieldsID="63ca3315e423711841f31dfc7eee8db3" ns2:_="" ns3:_="">
    <xsd:import namespace="b16b80fb-1faa-42ab-aa0e-9b19bf8c711c"/>
    <xsd:import namespace="cab949ca-fe5b-4969-a262-29e28df8c0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b80fb-1faa-42ab-aa0e-9b19bf8c7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d8a6895-5f76-41c6-a046-8d19cda559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949ca-fe5b-4969-a262-29e28df8c0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71486d-7481-42d5-af26-d94fbf00c533}" ma:internalName="TaxCatchAll" ma:showField="CatchAllData" ma:web="cab949ca-fe5b-4969-a262-29e28df8c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6688B-4B68-4491-847E-10355E33E74D}">
  <ds:schemaRef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ea905531-1059-46bc-b567-fa763c454acb"/>
    <ds:schemaRef ds:uri="http://schemas.microsoft.com/office/infopath/2007/PartnerControls"/>
    <ds:schemaRef ds:uri="http://schemas.openxmlformats.org/package/2006/metadata/core-properties"/>
    <ds:schemaRef ds:uri="b10e0d63-fe65-4871-8c5e-a8e9c0adb379"/>
  </ds:schemaRefs>
</ds:datastoreItem>
</file>

<file path=customXml/itemProps2.xml><?xml version="1.0" encoding="utf-8"?>
<ds:datastoreItem xmlns:ds="http://schemas.openxmlformats.org/officeDocument/2006/customXml" ds:itemID="{DBBDC05F-2CD4-49D0-AB0E-A8058D79AFF4}"/>
</file>

<file path=customXml/itemProps3.xml><?xml version="1.0" encoding="utf-8"?>
<ds:datastoreItem xmlns:ds="http://schemas.openxmlformats.org/officeDocument/2006/customXml" ds:itemID="{DB3548B8-A2D0-46D2-8B31-E009A050E2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TotalTime>
  <Words>548</Words>
  <Application>Microsoft Office PowerPoint</Application>
  <PresentationFormat>On-screen Show (16:9)</PresentationFormat>
  <Paragraphs>69</Paragraphs>
  <Slides>21</Slides>
  <Notes>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Arial,Sans-Serif</vt:lpstr>
      <vt:lpstr>Calibri</vt:lpstr>
      <vt:lpstr>Wingdings</vt:lpstr>
      <vt:lpstr>Office Theme</vt:lpstr>
      <vt:lpstr>1_Office Theme</vt:lpstr>
      <vt:lpstr>2_Office Theme</vt:lpstr>
      <vt:lpstr>3_Office Theme</vt:lpstr>
      <vt:lpstr>5_Office Theme</vt:lpstr>
      <vt:lpstr>6_Office Theme</vt:lpstr>
      <vt:lpstr>4_Office Theme</vt:lpstr>
      <vt:lpstr>7_Office Theme</vt:lpstr>
      <vt:lpstr>PowerPoint Presentation</vt:lpstr>
      <vt:lpstr>PowerPoint Presentation</vt:lpstr>
      <vt:lpstr>PowerPoint Presentation</vt:lpstr>
      <vt:lpstr>What We’ve Heard</vt:lpstr>
      <vt:lpstr>PowerPoint Presentation</vt:lpstr>
      <vt:lpstr>PowerPoint Presentation</vt:lpstr>
      <vt:lpstr>“Designing two ways out not only ensures safety during evacuations but also helps ease traffic congestion during peak times.”</vt:lpstr>
      <vt:lpstr>Provide Housing Options for all Incomes and Life Stages</vt:lpstr>
      <vt:lpstr>What We’ve Learned</vt:lpstr>
      <vt:lpstr>Average Annual Population Growth</vt:lpstr>
      <vt:lpstr>Growth Forecast </vt:lpstr>
      <vt:lpstr>Growth Footprint</vt:lpstr>
      <vt:lpstr>Where We’re Going</vt:lpstr>
      <vt:lpstr>Blueprint in El Dorado </vt:lpstr>
      <vt:lpstr>PowerPoint Presentation</vt:lpstr>
      <vt:lpstr>Addressing Transportation Challenges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B</dc:creator>
  <cp:lastModifiedBy>Hannah Tschudin</cp:lastModifiedBy>
  <cp:revision>105</cp:revision>
  <cp:lastPrinted>2025-01-30T22:25:58Z</cp:lastPrinted>
  <dcterms:created xsi:type="dcterms:W3CDTF">2018-09-15T01:00:45Z</dcterms:created>
  <dcterms:modified xsi:type="dcterms:W3CDTF">2025-03-18T23:23:05Z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0x0101006D5ED4CDF3B74F4093D29E4B61D0886B</vt:lpwstr>
  </property>
  <property fmtid="{D5CDD505-2E9C-101B-9397-08002B2CF9AE}" pid="3" name="MediaServiceImageTags">
    <vt:lpwstr/>
  </property>
</Properties>
</file>