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61" r:id="rId5"/>
    <p:sldId id="262" r:id="rId6"/>
    <p:sldId id="266" r:id="rId7"/>
    <p:sldId id="267" r:id="rId8"/>
    <p:sldId id="263" r:id="rId9"/>
    <p:sldId id="275" r:id="rId10"/>
    <p:sldId id="274" r:id="rId11"/>
    <p:sldId id="280" r:id="rId12"/>
    <p:sldId id="273" r:id="rId13"/>
    <p:sldId id="269" r:id="rId14"/>
    <p:sldId id="279" r:id="rId15"/>
    <p:sldId id="264" r:id="rId16"/>
    <p:sldId id="276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9C8C"/>
    <a:srgbClr val="36645A"/>
    <a:srgbClr val="F2F2F2"/>
    <a:srgbClr val="C00000"/>
    <a:srgbClr val="F47B22"/>
    <a:srgbClr val="909FC6"/>
    <a:srgbClr val="016880"/>
    <a:srgbClr val="617B3D"/>
    <a:srgbClr val="FFF100"/>
    <a:srgbClr val="A8A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AC44-B2CE-64BC-6BDF-AD33615BB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17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AF0DB4-3CFD-CBA9-AB2B-3C5371925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0852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83849FB2-FF8E-A9D3-35A9-B6CA503FE99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1216025"/>
          </a:xfrm>
          <a:prstGeom prst="rect">
            <a:avLst/>
          </a:prstGeom>
          <a:solidFill>
            <a:srgbClr val="006B5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6D92F8-4F0C-8FBF-BE38-17E3646A18BB}"/>
              </a:ext>
            </a:extLst>
          </p:cNvPr>
          <p:cNvSpPr/>
          <p:nvPr userDrawn="1"/>
        </p:nvSpPr>
        <p:spPr>
          <a:xfrm>
            <a:off x="409303" y="46830"/>
            <a:ext cx="1114697" cy="11223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A17B07E4-A53B-0D1D-C46B-F155BB0FA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9" b="-2"/>
          <a:stretch/>
        </p:blipFill>
        <p:spPr>
          <a:xfrm>
            <a:off x="524276" y="174171"/>
            <a:ext cx="884749" cy="8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2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50CBB-5475-B63D-B556-FA6055495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46C6F8-994C-4E4F-036F-B7D1F4B7B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1B993-E5BA-F464-9363-573033358D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45133-D972-ECE3-A1D3-34887A94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6FC3F-7A01-D81D-B541-1912420A9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0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534DE4-A682-8517-DAF4-BB678680F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9FE1D-1A27-935A-A28A-8AF8CE473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3CBE4-DE56-4C11-76C6-27D11C35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7CED7-F9D0-ED94-DF67-774431B9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D5570-E553-D43B-9E27-D70B034F0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7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D8943-1BBA-95A4-B2B4-DEFFC9783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35D6E-DA09-B72E-C57C-441F5F7CB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B062D-3EF3-F651-4DDB-12F0CF2B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EF392-5326-D899-AEAC-CB6D39126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A60AC-7DDC-304E-ADDC-616ADA397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930C1-DF95-3F70-86BF-A03BA9AA32AC}"/>
              </a:ext>
            </a:extLst>
          </p:cNvPr>
          <p:cNvSpPr/>
          <p:nvPr userDrawn="1"/>
        </p:nvSpPr>
        <p:spPr>
          <a:xfrm>
            <a:off x="9117367" y="6178858"/>
            <a:ext cx="3074633" cy="679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74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64F3E-12E6-40D9-C527-9294F18B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0BA34-7CCD-8FAB-F35B-1BD995346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1D3E8-AC03-E52C-F2E0-BABFBB7B3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DD1D5-2B38-2700-8C2C-E95DF3A87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02430-8302-3C8D-1D22-FB64EB93C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8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D705C-8330-A2B3-EF82-E3650B9E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F9499-50EA-ACD1-8616-A6ECD4F379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47F2C4-4EFA-F1A7-61AD-8A0FC6A88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C77F2-DA43-7F04-3FEF-6C07C5C6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9EEF0-3B59-B24E-0866-58A35D44D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58B1EE-6103-F097-DA9E-A08A3F560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6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22B4-897B-79C7-24D3-2193B0336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9AEA3-8256-0BE2-21D1-2530D06A5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8FAA1-972A-2360-0796-6112360E7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1AF88A-7CF4-D53B-6FE2-6F33180B09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5E339-1AAB-829F-6A20-37C91E216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8AB2F-459B-833C-3ED9-797EF55A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1F7BDF-6CE1-AF04-008E-83A291D9D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CB7C4-30C8-41B7-ED09-0B811C495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4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1F481-4CEE-165E-5317-C6A4DB37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67C5D6-DC3D-3C17-00D6-6534748EFE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2666AA-4951-CCC0-2E8D-7553AEE4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F94F7-930C-A1DC-2754-347D5638B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27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773D6-B4B3-E785-5058-B74DD59E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4AF390-49D7-782F-9DCE-4224B6EF4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2272A-2312-55FE-CBA2-C3B46FB6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1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D6325-CCC9-ECAE-9738-04AAF9F2E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A580C-7982-61CB-4B97-C5D17FFF1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03254-6717-EA09-85E0-2E6235D55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E7851E-2C51-4491-893F-002A507C3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E0D59-3DBF-9552-A776-1006BC41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E4713-CAD5-32B2-E76C-179F53057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90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C38F-8FB1-A802-1B31-287CAE70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476DD9-E953-ABA7-30A3-E0A94C6E0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FB181-9AF1-9E5C-4264-013BDC81D3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C85C6-CE8F-DABF-4F12-644BAEFA2B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8F7B2B-0DDB-4097-BFDE-3ADB829BF77A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CF3A4-BCAD-DB75-15CC-B43D4F82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7B6FD-3E55-9305-2921-86C5781E9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A27A52-C70E-4BAC-BDB1-D6A952F57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5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5">
            <a:extLst>
              <a:ext uri="{FF2B5EF4-FFF2-40B4-BE49-F238E27FC236}">
                <a16:creationId xmlns:a16="http://schemas.microsoft.com/office/drawing/2014/main" id="{E38C8BF2-2E1F-9F6E-05A4-0F04B791AB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1216025"/>
          </a:xfrm>
          <a:prstGeom prst="rect">
            <a:avLst/>
          </a:prstGeom>
          <a:solidFill>
            <a:srgbClr val="006B54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0F523B5-4961-969B-5E88-70C81A189B5F}"/>
              </a:ext>
            </a:extLst>
          </p:cNvPr>
          <p:cNvSpPr/>
          <p:nvPr userDrawn="1"/>
        </p:nvSpPr>
        <p:spPr>
          <a:xfrm>
            <a:off x="409303" y="46830"/>
            <a:ext cx="1114697" cy="11223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FB2B33-FF5D-F644-60D2-2F7FD6765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515600" cy="11223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D941D-7C40-EEF5-3E3C-F1608BA1D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276" y="1471093"/>
            <a:ext cx="10829524" cy="4643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66932549-1D30-338F-2C11-4E3EC8072F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145" y="6210686"/>
            <a:ext cx="2730510" cy="539496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CDC71D5-F56C-9671-FC9A-B913D84648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9" b="-2"/>
          <a:stretch/>
        </p:blipFill>
        <p:spPr>
          <a:xfrm>
            <a:off x="524276" y="174171"/>
            <a:ext cx="884749" cy="8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9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Jost" pitchFamily="2" charset="0"/>
          <a:ea typeface="Jost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DE3565-62D1-A94D-FE12-D9B3843B139E}"/>
              </a:ext>
            </a:extLst>
          </p:cNvPr>
          <p:cNvSpPr/>
          <p:nvPr/>
        </p:nvSpPr>
        <p:spPr>
          <a:xfrm>
            <a:off x="0" y="2190541"/>
            <a:ext cx="12192000" cy="2954215"/>
          </a:xfrm>
          <a:prstGeom prst="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E4EAC0-54DE-192D-027F-E7C0DF4B6624}"/>
              </a:ext>
            </a:extLst>
          </p:cNvPr>
          <p:cNvSpPr/>
          <p:nvPr/>
        </p:nvSpPr>
        <p:spPr>
          <a:xfrm>
            <a:off x="0" y="2366128"/>
            <a:ext cx="12192000" cy="2582944"/>
          </a:xfrm>
          <a:prstGeom prst="rect">
            <a:avLst/>
          </a:prstGeom>
          <a:solidFill>
            <a:srgbClr val="549C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08A913-6A92-0E62-C68D-1BCC770E9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71177"/>
            <a:ext cx="12192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EDCTC Project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579CA-8EDD-EF46-1F36-4633080F6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0852"/>
            <a:ext cx="9144000" cy="466624"/>
          </a:xfrm>
        </p:spPr>
        <p:txBody>
          <a:bodyPr/>
          <a:lstStyle/>
          <a:p>
            <a:r>
              <a:rPr lang="en-US" dirty="0">
                <a:solidFill>
                  <a:srgbClr val="24443D"/>
                </a:solidFill>
              </a:rPr>
              <a:t>August 6,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03A7B-5300-DE9F-E4FA-098E15E75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2" y="5641021"/>
            <a:ext cx="1216979" cy="12169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0AA860-ACB0-FFCA-C31B-BB1DBC31B7A7}"/>
              </a:ext>
            </a:extLst>
          </p:cNvPr>
          <p:cNvSpPr/>
          <p:nvPr/>
        </p:nvSpPr>
        <p:spPr>
          <a:xfrm>
            <a:off x="5816338" y="122548"/>
            <a:ext cx="6375662" cy="970960"/>
          </a:xfrm>
          <a:prstGeom prst="rect">
            <a:avLst/>
          </a:prstGeom>
          <a:solidFill>
            <a:srgbClr val="549C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/>
              <a:t>US 50 Trip to Green </a:t>
            </a:r>
          </a:p>
          <a:p>
            <a:pPr algn="r"/>
            <a:r>
              <a:rPr lang="en-US" sz="2400" dirty="0"/>
              <a:t>Congestion Management &amp; Resiliency Strategy </a:t>
            </a:r>
          </a:p>
        </p:txBody>
      </p:sp>
      <p:pic>
        <p:nvPicPr>
          <p:cNvPr id="6" name="Picture 4" descr="Caltrans District 3 (@CaltransDist3) | Twitter">
            <a:extLst>
              <a:ext uri="{FF2B5EF4-FFF2-40B4-BE49-F238E27FC236}">
                <a16:creationId xmlns:a16="http://schemas.microsoft.com/office/drawing/2014/main" id="{FFE687E9-2E39-7BBB-28AF-03D451792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9" r="53430" b="29407"/>
          <a:stretch/>
        </p:blipFill>
        <p:spPr bwMode="auto">
          <a:xfrm>
            <a:off x="3042442" y="5753224"/>
            <a:ext cx="1216979" cy="104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FAD11E-4548-BC35-EE7E-299A65EE3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49" y="6079253"/>
            <a:ext cx="2563193" cy="65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9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56CCF-DD94-7727-72B2-0B3D7A13E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BCB06F9-D67C-4A80-2564-CAEFAE8DA583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Design Elements	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356D66A-4FBA-AA27-DA3F-5BDFD7C3A029}"/>
              </a:ext>
            </a:extLst>
          </p:cNvPr>
          <p:cNvSpPr txBox="1">
            <a:spLocks/>
          </p:cNvSpPr>
          <p:nvPr/>
        </p:nvSpPr>
        <p:spPr>
          <a:xfrm>
            <a:off x="207735" y="5867399"/>
            <a:ext cx="11984265" cy="96099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6B54"/>
                </a:solidFill>
              </a:rPr>
              <a:t>3 Overhead Changeable Message Signs (red)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6B54"/>
                </a:solidFill>
              </a:rPr>
              <a:t>9 Overhead Extinguishable Message Signs (cyan)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900" dirty="0">
              <a:solidFill>
                <a:srgbClr val="006B54"/>
              </a:solidFill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6B54"/>
                </a:solidFill>
              </a:rPr>
              <a:t>35 Two-Post Extinguishable Message Signs (blue)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6B54"/>
                </a:solidFill>
              </a:rPr>
              <a:t>4 Intersection Modifications (Yellow)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1C4AE4-3E3C-B66F-C4FD-CF090461C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478" y="1266592"/>
            <a:ext cx="9911044" cy="452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66361-A314-19FE-10AC-058B16DC9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9535886-7D54-9369-F076-575505654559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Design Elements	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561EE-5BF0-8FD7-2EF9-37AD0890E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3183"/>
            <a:ext cx="7898606" cy="5507987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8EAB091-6B83-B574-BC2F-01AD5D4419BA}"/>
              </a:ext>
            </a:extLst>
          </p:cNvPr>
          <p:cNvSpPr txBox="1">
            <a:spLocks/>
          </p:cNvSpPr>
          <p:nvPr/>
        </p:nvSpPr>
        <p:spPr>
          <a:xfrm>
            <a:off x="8016597" y="1303183"/>
            <a:ext cx="4001609" cy="4731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algn="ctr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  <a:buNone/>
            </a:pPr>
            <a:r>
              <a:rPr lang="en-US" sz="2200" u="sng" dirty="0">
                <a:solidFill>
                  <a:srgbClr val="006B54"/>
                </a:solidFill>
                <a:latin typeface="Bahnschrift" panose="020B0502040204020203" pitchFamily="34" charset="0"/>
              </a:rPr>
              <a:t>Spring St. Example</a:t>
            </a:r>
          </a:p>
          <a:p>
            <a:pPr lvl="1" indent="0" algn="ctr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  <a:buNone/>
            </a:pPr>
            <a:endParaRPr lang="en-US" sz="800" u="sng" dirty="0">
              <a:solidFill>
                <a:srgbClr val="006B54"/>
              </a:solidFill>
              <a:latin typeface="Bahnschrift" panose="020B0502040204020203" pitchFamily="34" charset="0"/>
            </a:endParaRPr>
          </a:p>
          <a:p>
            <a:pPr marL="40005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sz="2200" b="0" dirty="0">
                <a:solidFill>
                  <a:srgbClr val="006B54"/>
                </a:solidFill>
                <a:latin typeface="Bahnschrift" panose="020B0502040204020203" pitchFamily="34" charset="0"/>
              </a:rPr>
              <a:t>Blank-out signs for restricted turn movements</a:t>
            </a:r>
          </a:p>
          <a:p>
            <a:pPr marL="40005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sz="2200" b="0" dirty="0">
                <a:solidFill>
                  <a:srgbClr val="006B54"/>
                </a:solidFill>
                <a:latin typeface="Bahnschrift" panose="020B0502040204020203" pitchFamily="34" charset="0"/>
              </a:rPr>
              <a:t>Pork-chop island channelization</a:t>
            </a:r>
          </a:p>
          <a:p>
            <a:pPr marL="40005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sz="2200" b="0" dirty="0">
                <a:solidFill>
                  <a:srgbClr val="006B54"/>
                </a:solidFill>
                <a:latin typeface="Bahnschrift" panose="020B0502040204020203" pitchFamily="34" charset="0"/>
              </a:rPr>
              <a:t>Wedge barrier barricades</a:t>
            </a:r>
          </a:p>
        </p:txBody>
      </p:sp>
      <p:pic>
        <p:nvPicPr>
          <p:cNvPr id="10" name="Picture 9" descr="Wedge Barriers | Products | Sloan Security Group">
            <a:extLst>
              <a:ext uri="{FF2B5EF4-FFF2-40B4-BE49-F238E27FC236}">
                <a16:creationId xmlns:a16="http://schemas.microsoft.com/office/drawing/2014/main" id="{C9EB3912-BE9C-3CC0-FCC9-E6C4D4610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1574" y="4228257"/>
            <a:ext cx="2451654" cy="24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71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5464-90C7-2A9E-EF1A-A23204EB6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ED6B47B-CDAD-0DF3-56D8-0655475F3212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Progress to Date	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48E0A1C-78A4-E986-501F-E49A7EBF882C}"/>
              </a:ext>
            </a:extLst>
          </p:cNvPr>
          <p:cNvSpPr txBox="1">
            <a:spLocks/>
          </p:cNvSpPr>
          <p:nvPr/>
        </p:nvSpPr>
        <p:spPr>
          <a:xfrm>
            <a:off x="222130" y="1361140"/>
            <a:ext cx="11747740" cy="22794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6B54"/>
                </a:solidFill>
              </a:rPr>
              <a:t>Roadway and Structural Design</a:t>
            </a:r>
          </a:p>
          <a:p>
            <a:pPr marL="1028700" lvl="1" indent="-342900">
              <a:lnSpc>
                <a:spcPct val="100000"/>
              </a:lnSpc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</a:rPr>
              <a:t>Completed Topo Survey and Utility Base Mapping </a:t>
            </a:r>
          </a:p>
          <a:p>
            <a:pPr marL="1028700" lvl="1" indent="-342900">
              <a:lnSpc>
                <a:spcPct val="100000"/>
              </a:lnSpc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</a:rPr>
              <a:t>Completed Extensive Left-Turn Treatment Evaluation</a:t>
            </a:r>
          </a:p>
          <a:p>
            <a:pPr marL="1028700" lvl="1" indent="-342900">
              <a:lnSpc>
                <a:spcPct val="100000"/>
              </a:lnSpc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</a:rPr>
              <a:t>Submitted Draft Geometric Approval Drawings (GAD)</a:t>
            </a:r>
          </a:p>
          <a:p>
            <a:pPr marL="1028700" lvl="1" indent="-342900">
              <a:lnSpc>
                <a:spcPct val="100000"/>
              </a:lnSpc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</a:rPr>
              <a:t>Submitted Bridge Advanced Planning Study (APS)</a:t>
            </a:r>
            <a:r>
              <a:rPr lang="en-US" baseline="30000" dirty="0">
                <a:solidFill>
                  <a:srgbClr val="006B54"/>
                </a:solidFill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5D9F5C-E7B6-BC5E-D872-28F1A4258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65" y="3833661"/>
            <a:ext cx="4536405" cy="2881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2F5404-D75A-FC99-2C06-8272A78C9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044" y="3834765"/>
            <a:ext cx="4474413" cy="28803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BAB9CC-1705-7905-AFCB-D6C7C958C5BA}"/>
              </a:ext>
            </a:extLst>
          </p:cNvPr>
          <p:cNvSpPr txBox="1"/>
          <p:nvPr/>
        </p:nvSpPr>
        <p:spPr>
          <a:xfrm>
            <a:off x="9634756" y="5514796"/>
            <a:ext cx="2449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baseline="30000" dirty="0">
                <a:solidFill>
                  <a:srgbClr val="006B5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</a:t>
            </a:r>
            <a:r>
              <a:rPr lang="en-US" dirty="0">
                <a:solidFill>
                  <a:srgbClr val="006B5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APS for bridge type approval. Aesthetic details TBD during final design.</a:t>
            </a:r>
          </a:p>
        </p:txBody>
      </p:sp>
    </p:spTree>
    <p:extLst>
      <p:ext uri="{BB962C8B-B14F-4D97-AF65-F5344CB8AC3E}">
        <p14:creationId xmlns:p14="http://schemas.microsoft.com/office/powerpoint/2010/main" val="1908269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ADF42-760D-2011-81D2-7046F1B0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BA2E5D0-2004-A65B-7C0F-E3C5CF27D8D2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Progress to Date	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215AE0C-F4EF-CA56-E1CF-B9818B60E0B9}"/>
              </a:ext>
            </a:extLst>
          </p:cNvPr>
          <p:cNvSpPr txBox="1">
            <a:spLocks/>
          </p:cNvSpPr>
          <p:nvPr/>
        </p:nvSpPr>
        <p:spPr>
          <a:xfrm>
            <a:off x="254870" y="2820423"/>
            <a:ext cx="5841130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006B54"/>
                </a:solidFill>
              </a:rPr>
              <a:t>CEQA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City of Placerville is the Lead Agency Delegated by District 3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Anticipated CEQA Document – Initial Study with Mitigated Negative Declaration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4521794-25DE-CBB8-F714-680B4F37DA6C}"/>
              </a:ext>
            </a:extLst>
          </p:cNvPr>
          <p:cNvSpPr txBox="1">
            <a:spLocks/>
          </p:cNvSpPr>
          <p:nvPr/>
        </p:nvSpPr>
        <p:spPr>
          <a:xfrm>
            <a:off x="461591" y="1356420"/>
            <a:ext cx="10828080" cy="1122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u="sng" dirty="0">
                <a:solidFill>
                  <a:srgbClr val="006B54"/>
                </a:solidFill>
              </a:rPr>
              <a:t>Environmental Scoping Coordination Completed in March 2025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u="sng" dirty="0">
                <a:solidFill>
                  <a:srgbClr val="006B54"/>
                </a:solidFill>
              </a:rPr>
              <a:t>Determined that a formal PEAR was not necessary</a:t>
            </a:r>
            <a:endParaRPr lang="en-US" sz="2400" b="0" dirty="0">
              <a:solidFill>
                <a:srgbClr val="006B54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0ECA1-5EBA-526C-F04B-BD629DF5C27E}"/>
              </a:ext>
            </a:extLst>
          </p:cNvPr>
          <p:cNvSpPr txBox="1">
            <a:spLocks/>
          </p:cNvSpPr>
          <p:nvPr/>
        </p:nvSpPr>
        <p:spPr>
          <a:xfrm>
            <a:off x="6096000" y="2820422"/>
            <a:ext cx="5841130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006B54"/>
                </a:solidFill>
              </a:rPr>
              <a:t>NEPA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NEPA Nexus is Federal Grant Funding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Caltrans is the NEPA Lead Agency Delegated by FHWA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Anticipated NEPA Document – Categorical Exclusion with Supporting Environmental Technical Studies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625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A5535-DF63-B698-6D01-C78845C49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4CB9F45-CC92-A652-665B-8B1317B87860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Progress to Date	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51BBBE0-FD8D-6476-C3BD-2829128B19D5}"/>
              </a:ext>
            </a:extLst>
          </p:cNvPr>
          <p:cNvSpPr txBox="1">
            <a:spLocks/>
          </p:cNvSpPr>
          <p:nvPr/>
        </p:nvSpPr>
        <p:spPr>
          <a:xfrm>
            <a:off x="254870" y="1505872"/>
            <a:ext cx="6933582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006B54"/>
                </a:solidFill>
              </a:rPr>
              <a:t>Environmental Technical Studies Summary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Natural Environment Study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Community Impact Assessment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Water Quality Assessment Report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Visual Impact Assessment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Construction Noise Memorandum</a:t>
            </a: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400" b="0" dirty="0">
                <a:solidFill>
                  <a:srgbClr val="006B54"/>
                </a:solidFill>
              </a:rPr>
              <a:t>Hazardous Waste Initial Site Assessment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Historic Property Survey Report/Archaeological Survey Report/Historic Resources Evaluation Report + Finding of No Adverse Effects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C51EF3-E340-0CD8-743C-F9F7B690A5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3" r="36409"/>
          <a:stretch>
            <a:fillRect/>
          </a:stretch>
        </p:blipFill>
        <p:spPr>
          <a:xfrm>
            <a:off x="9062470" y="1226343"/>
            <a:ext cx="3129530" cy="563165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63178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29FED-BB15-03B7-C34F-A74855AA3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4236878-4AF9-F2BF-4AA7-0F89877B8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Project Schedule and Outreach		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B4994A-1595-AF80-11C3-80946837E56B}"/>
              </a:ext>
            </a:extLst>
          </p:cNvPr>
          <p:cNvSpPr/>
          <p:nvPr/>
        </p:nvSpPr>
        <p:spPr>
          <a:xfrm>
            <a:off x="438540" y="2399633"/>
            <a:ext cx="746447" cy="365760"/>
          </a:xfrm>
          <a:prstGeom prst="round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6A6130-8B1B-1A12-60CF-D6BA545CEB3A}"/>
              </a:ext>
            </a:extLst>
          </p:cNvPr>
          <p:cNvSpPr/>
          <p:nvPr/>
        </p:nvSpPr>
        <p:spPr>
          <a:xfrm>
            <a:off x="1184987" y="2931615"/>
            <a:ext cx="5434888" cy="365760"/>
          </a:xfrm>
          <a:prstGeom prst="round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Env. Tech Studies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2D9416-A196-2691-A16A-016EA5BFBBCD}"/>
              </a:ext>
            </a:extLst>
          </p:cNvPr>
          <p:cNvSpPr/>
          <p:nvPr/>
        </p:nvSpPr>
        <p:spPr>
          <a:xfrm>
            <a:off x="5667375" y="3463597"/>
            <a:ext cx="3731150" cy="365760"/>
          </a:xfrm>
          <a:prstGeom prst="round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CEQA/NEPA Docs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E8ED470-8944-FC92-BBB3-DF635666EBC1}"/>
              </a:ext>
            </a:extLst>
          </p:cNvPr>
          <p:cNvSpPr/>
          <p:nvPr/>
        </p:nvSpPr>
        <p:spPr>
          <a:xfrm>
            <a:off x="1184986" y="3995579"/>
            <a:ext cx="5434887" cy="365760"/>
          </a:xfrm>
          <a:prstGeom prst="round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Engineering Studies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17ED9AB-A65A-1F7C-3DEF-2B8896AEA615}"/>
              </a:ext>
            </a:extLst>
          </p:cNvPr>
          <p:cNvSpPr/>
          <p:nvPr/>
        </p:nvSpPr>
        <p:spPr>
          <a:xfrm>
            <a:off x="438538" y="6162692"/>
            <a:ext cx="11643537" cy="648478"/>
          </a:xfrm>
          <a:prstGeom prst="rightArrow">
            <a:avLst>
              <a:gd name="adj1" fmla="val 81624"/>
              <a:gd name="adj2" fmla="val 4721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30488"/>
            <a:r>
              <a:rPr lang="en-US" sz="2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704A82-8C17-07CC-39C1-13FE042E3ABD}"/>
              </a:ext>
            </a:extLst>
          </p:cNvPr>
          <p:cNvSpPr/>
          <p:nvPr/>
        </p:nvSpPr>
        <p:spPr>
          <a:xfrm>
            <a:off x="438539" y="1404885"/>
            <a:ext cx="11402008" cy="52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D487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29D909-6F42-108A-2692-E8B5C5D5FCFC}"/>
              </a:ext>
            </a:extLst>
          </p:cNvPr>
          <p:cNvSpPr txBox="1"/>
          <p:nvPr/>
        </p:nvSpPr>
        <p:spPr>
          <a:xfrm>
            <a:off x="438539" y="1352305"/>
            <a:ext cx="74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Feb</a:t>
            </a:r>
          </a:p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70FF9F-C42A-7F4C-69CD-FE43420F94DA}"/>
              </a:ext>
            </a:extLst>
          </p:cNvPr>
          <p:cNvSpPr txBox="1"/>
          <p:nvPr/>
        </p:nvSpPr>
        <p:spPr>
          <a:xfrm>
            <a:off x="11134531" y="1342976"/>
            <a:ext cx="74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Mid</a:t>
            </a:r>
          </a:p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2028</a:t>
            </a:r>
          </a:p>
        </p:txBody>
      </p:sp>
      <p:pic>
        <p:nvPicPr>
          <p:cNvPr id="20" name="Graphic 19" descr="Users with solid fill">
            <a:extLst>
              <a:ext uri="{FF2B5EF4-FFF2-40B4-BE49-F238E27FC236}">
                <a16:creationId xmlns:a16="http://schemas.microsoft.com/office/drawing/2014/main" id="{E6030999-1C4A-E139-03C3-5359ADFDB1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7868" y="6233012"/>
            <a:ext cx="566491" cy="566491"/>
          </a:xfrm>
          <a:prstGeom prst="rect">
            <a:avLst/>
          </a:prstGeom>
        </p:spPr>
      </p:pic>
      <p:sp>
        <p:nvSpPr>
          <p:cNvPr id="25" name="Diamond 24">
            <a:extLst>
              <a:ext uri="{FF2B5EF4-FFF2-40B4-BE49-F238E27FC236}">
                <a16:creationId xmlns:a16="http://schemas.microsoft.com/office/drawing/2014/main" id="{7F05516A-2265-4C05-468A-28F60616E115}"/>
              </a:ext>
            </a:extLst>
          </p:cNvPr>
          <p:cNvSpPr/>
          <p:nvPr/>
        </p:nvSpPr>
        <p:spPr>
          <a:xfrm>
            <a:off x="7672736" y="6328310"/>
            <a:ext cx="317240" cy="31724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7BC9DB-7B7B-DB09-41C0-651F0D10EDE6}"/>
              </a:ext>
            </a:extLst>
          </p:cNvPr>
          <p:cNvSpPr txBox="1"/>
          <p:nvPr/>
        </p:nvSpPr>
        <p:spPr>
          <a:xfrm>
            <a:off x="7956132" y="6168621"/>
            <a:ext cx="81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gency FB" panose="020B0503020202020204" pitchFamily="34" charset="0"/>
              </a:rPr>
              <a:t>Public</a:t>
            </a:r>
          </a:p>
          <a:p>
            <a:r>
              <a:rPr lang="en-US" sz="1600" dirty="0">
                <a:solidFill>
                  <a:schemeClr val="bg1"/>
                </a:solidFill>
                <a:latin typeface="Agency FB" panose="020B0503020202020204" pitchFamily="34" charset="0"/>
              </a:rPr>
              <a:t>Meeting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E0FA4B3-1CA1-B366-C6CF-247CB6934023}"/>
              </a:ext>
            </a:extLst>
          </p:cNvPr>
          <p:cNvSpPr/>
          <p:nvPr/>
        </p:nvSpPr>
        <p:spPr>
          <a:xfrm>
            <a:off x="6615947" y="4527561"/>
            <a:ext cx="3731150" cy="365760"/>
          </a:xfrm>
          <a:prstGeom prst="roundRect">
            <a:avLst/>
          </a:prstGeom>
          <a:solidFill>
            <a:srgbClr val="3664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Project Report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29C72D47-89F8-8586-41EC-12483ABD5866}"/>
              </a:ext>
            </a:extLst>
          </p:cNvPr>
          <p:cNvSpPr/>
          <p:nvPr/>
        </p:nvSpPr>
        <p:spPr>
          <a:xfrm>
            <a:off x="10496380" y="4819891"/>
            <a:ext cx="1490276" cy="1232570"/>
          </a:xfrm>
          <a:prstGeom prst="rightArrow">
            <a:avLst>
              <a:gd name="adj1" fmla="val 70618"/>
              <a:gd name="adj2" fmla="val 50000"/>
            </a:avLst>
          </a:prstGeom>
          <a:solidFill>
            <a:srgbClr val="549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Final Design/ROW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7AF4DC5-DDAB-FFBD-7464-4CD2531EDD4D}"/>
              </a:ext>
            </a:extLst>
          </p:cNvPr>
          <p:cNvSpPr/>
          <p:nvPr/>
        </p:nvSpPr>
        <p:spPr>
          <a:xfrm>
            <a:off x="1082639" y="2399632"/>
            <a:ext cx="2671194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Preliminary Env. Docs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11B8B7-A24F-7825-EBDC-4A32A650BFE1}"/>
              </a:ext>
            </a:extLst>
          </p:cNvPr>
          <p:cNvSpPr txBox="1"/>
          <p:nvPr/>
        </p:nvSpPr>
        <p:spPr>
          <a:xfrm>
            <a:off x="4512645" y="1352556"/>
            <a:ext cx="74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Feb</a:t>
            </a:r>
          </a:p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79513E-C6B5-68F4-321B-7ED9744886EF}"/>
              </a:ext>
            </a:extLst>
          </p:cNvPr>
          <p:cNvSpPr txBox="1"/>
          <p:nvPr/>
        </p:nvSpPr>
        <p:spPr>
          <a:xfrm>
            <a:off x="8438256" y="1352305"/>
            <a:ext cx="74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Feb</a:t>
            </a:r>
          </a:p>
          <a:p>
            <a:pPr algn="ctr"/>
            <a:r>
              <a:rPr lang="en-US" dirty="0">
                <a:solidFill>
                  <a:srgbClr val="36645A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2027</a:t>
            </a:r>
          </a:p>
        </p:txBody>
      </p: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EB1F6DC0-2C24-1FF5-AF3B-ADA83BB1CCB8}"/>
              </a:ext>
            </a:extLst>
          </p:cNvPr>
          <p:cNvSpPr/>
          <p:nvPr/>
        </p:nvSpPr>
        <p:spPr>
          <a:xfrm>
            <a:off x="10392665" y="1404885"/>
            <a:ext cx="649718" cy="537132"/>
          </a:xfrm>
          <a:prstGeom prst="parallelogram">
            <a:avLst>
              <a:gd name="adj" fmla="val 8943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40C8173-6D17-36F9-BB24-EB6CEA0DCD12}"/>
              </a:ext>
            </a:extLst>
          </p:cNvPr>
          <p:cNvSpPr/>
          <p:nvPr/>
        </p:nvSpPr>
        <p:spPr>
          <a:xfrm>
            <a:off x="1014095" y="6287267"/>
            <a:ext cx="2671194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 &amp; Stakeholder Engagement</a:t>
            </a:r>
          </a:p>
        </p:txBody>
      </p:sp>
      <p:sp>
        <p:nvSpPr>
          <p:cNvPr id="41" name="Diamond 40">
            <a:extLst>
              <a:ext uri="{FF2B5EF4-FFF2-40B4-BE49-F238E27FC236}">
                <a16:creationId xmlns:a16="http://schemas.microsoft.com/office/drawing/2014/main" id="{0C0DEE7F-6236-2E24-6416-9E5257D9F52E}"/>
              </a:ext>
            </a:extLst>
          </p:cNvPr>
          <p:cNvSpPr/>
          <p:nvPr/>
        </p:nvSpPr>
        <p:spPr>
          <a:xfrm>
            <a:off x="10601652" y="6353040"/>
            <a:ext cx="317240" cy="317240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3FA133-277A-5023-69A3-D79A089DAC38}"/>
              </a:ext>
            </a:extLst>
          </p:cNvPr>
          <p:cNvSpPr txBox="1"/>
          <p:nvPr/>
        </p:nvSpPr>
        <p:spPr>
          <a:xfrm>
            <a:off x="10885048" y="6193351"/>
            <a:ext cx="819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gency FB" panose="020B0503020202020204" pitchFamily="34" charset="0"/>
              </a:rPr>
              <a:t>Public</a:t>
            </a:r>
          </a:p>
          <a:p>
            <a:r>
              <a:rPr lang="en-US" sz="1600" dirty="0">
                <a:solidFill>
                  <a:schemeClr val="bg1"/>
                </a:solidFill>
                <a:latin typeface="Agency FB" panose="020B0503020202020204" pitchFamily="34" charset="0"/>
              </a:rPr>
              <a:t>Meetings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29D6320-CF67-C656-400F-82599B4511E6}"/>
              </a:ext>
            </a:extLst>
          </p:cNvPr>
          <p:cNvSpPr/>
          <p:nvPr/>
        </p:nvSpPr>
        <p:spPr>
          <a:xfrm>
            <a:off x="5732486" y="2113882"/>
            <a:ext cx="746447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June</a:t>
            </a:r>
          </a:p>
          <a:p>
            <a:pPr algn="r"/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2026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C2E9A32-17AA-01A6-E276-CADDD644CD78}"/>
              </a:ext>
            </a:extLst>
          </p:cNvPr>
          <p:cNvSpPr/>
          <p:nvPr/>
        </p:nvSpPr>
        <p:spPr>
          <a:xfrm>
            <a:off x="6483897" y="2113882"/>
            <a:ext cx="1973689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Funding Extension Request Approved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033ED5E-E55B-F525-41A1-5A60F08AB572}"/>
              </a:ext>
            </a:extLst>
          </p:cNvPr>
          <p:cNvCxnSpPr/>
          <p:nvPr/>
        </p:nvCxnSpPr>
        <p:spPr>
          <a:xfrm>
            <a:off x="6478934" y="2085307"/>
            <a:ext cx="0" cy="44834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33A796A-ED80-F093-8315-B4D465172A72}"/>
              </a:ext>
            </a:extLst>
          </p:cNvPr>
          <p:cNvSpPr/>
          <p:nvPr/>
        </p:nvSpPr>
        <p:spPr>
          <a:xfrm>
            <a:off x="9566477" y="2093621"/>
            <a:ext cx="746447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June</a:t>
            </a:r>
          </a:p>
          <a:p>
            <a:pPr algn="r"/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2027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32E7E09-EB6D-447A-A6E7-A99EF74DB223}"/>
              </a:ext>
            </a:extLst>
          </p:cNvPr>
          <p:cNvSpPr/>
          <p:nvPr/>
        </p:nvSpPr>
        <p:spPr>
          <a:xfrm>
            <a:off x="10312925" y="2113882"/>
            <a:ext cx="2110702" cy="365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36645A"/>
                </a:solidFill>
                <a:latin typeface="Corbel Light" panose="020B03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Funding Allocation Deadline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B549CDF-E1F5-70B9-2DD9-D2B85B4B46F4}"/>
              </a:ext>
            </a:extLst>
          </p:cNvPr>
          <p:cNvCxnSpPr/>
          <p:nvPr/>
        </p:nvCxnSpPr>
        <p:spPr>
          <a:xfrm>
            <a:off x="10312925" y="2075782"/>
            <a:ext cx="0" cy="44834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643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E0F2-49C6-6FA2-A9DD-1145339E3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873BDFE-8CC6-F0E1-775A-7A68434999E3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Project Funding		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05F4DF24-83B0-0D10-4827-07E21B91F0DA}"/>
              </a:ext>
            </a:extLst>
          </p:cNvPr>
          <p:cNvSpPr txBox="1">
            <a:spLocks/>
          </p:cNvSpPr>
          <p:nvPr/>
        </p:nvSpPr>
        <p:spPr>
          <a:xfrm>
            <a:off x="626345" y="1836995"/>
            <a:ext cx="5126755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006B54"/>
                </a:solidFill>
              </a:rPr>
              <a:t>Funding Summary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$3M funding final design and right-of-way (LTCAP)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Unfunded for construction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SACOG regional priority project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pic>
        <p:nvPicPr>
          <p:cNvPr id="4" name="Graphic 3" descr="Bank with solid fill">
            <a:extLst>
              <a:ext uri="{FF2B5EF4-FFF2-40B4-BE49-F238E27FC236}">
                <a16:creationId xmlns:a16="http://schemas.microsoft.com/office/drawing/2014/main" id="{B808266A-9810-7C73-EA11-47676E3165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0" y="1714500"/>
            <a:ext cx="574357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9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E701B-5A80-812E-1435-91D0407C5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B832C40-1964-43E7-BBD5-3873DE693359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Next Steps		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5DDD6943-F65C-183E-38AB-A2DCE9180A1C}"/>
              </a:ext>
            </a:extLst>
          </p:cNvPr>
          <p:cNvSpPr txBox="1">
            <a:spLocks/>
          </p:cNvSpPr>
          <p:nvPr/>
        </p:nvSpPr>
        <p:spPr>
          <a:xfrm>
            <a:off x="3569961" y="2325739"/>
            <a:ext cx="7814821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6B54"/>
                </a:solidFill>
              </a:rPr>
              <a:t>Finalize draft environmental tech studies</a:t>
            </a:r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6B54"/>
                </a:solidFill>
              </a:rPr>
              <a:t>GAD and APS approvals</a:t>
            </a:r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6B54"/>
                </a:solidFill>
              </a:rPr>
              <a:t>Prepare draft CEQA document and Project Report</a:t>
            </a:r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6B54"/>
                </a:solidFill>
              </a:rPr>
              <a:t>Advance ITS concept and evaluation</a:t>
            </a:r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6B54"/>
                </a:solidFill>
              </a:rPr>
              <a:t>Continuous Caltrans coordination</a:t>
            </a:r>
          </a:p>
        </p:txBody>
      </p:sp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AB24A7BD-823E-F06A-0442-3B9E3C3161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212" y="5341855"/>
            <a:ext cx="1209167" cy="1209167"/>
          </a:xfrm>
          <a:prstGeom prst="rect">
            <a:avLst/>
          </a:prstGeom>
        </p:spPr>
      </p:pic>
      <p:pic>
        <p:nvPicPr>
          <p:cNvPr id="6" name="Graphic 5" descr="Shoe footprints with solid fill">
            <a:extLst>
              <a:ext uri="{FF2B5EF4-FFF2-40B4-BE49-F238E27FC236}">
                <a16:creationId xmlns:a16="http://schemas.microsoft.com/office/drawing/2014/main" id="{72BA9CF2-4DE5-5BE5-C4FD-BA366F9B80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212" y="4181783"/>
            <a:ext cx="1209167" cy="1209167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6348C8A9-3F9D-B959-AEB4-8454CBFAB0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212" y="3021711"/>
            <a:ext cx="1209167" cy="1209167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8EA2D0E9-060B-FB24-19AE-86614F536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5211" y="1807740"/>
            <a:ext cx="1209167" cy="120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5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2F0D4-1313-9370-EBA0-5E0E27A5A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Agenda		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2F7F8FC-9C8E-10F7-2B62-6E4DD18F88AF}"/>
              </a:ext>
            </a:extLst>
          </p:cNvPr>
          <p:cNvSpPr txBox="1">
            <a:spLocks/>
          </p:cNvSpPr>
          <p:nvPr/>
        </p:nvSpPr>
        <p:spPr>
          <a:xfrm>
            <a:off x="5584257" y="2212125"/>
            <a:ext cx="6147136" cy="28188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Background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Leverage Plan for PID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Extension Request Approved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Caltrans Coordination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Progress Update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Access Control and Local Improvements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Schedule and Public Outreach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6B54"/>
                </a:solidFill>
              </a:rPr>
              <a:t>Project Funding Recap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DC1DBF-F1D4-9E0B-13B1-86D015FC8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7396"/>
            <a:ext cx="4981472" cy="332098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C10753-AE04-9A02-982F-87581E547A35}"/>
              </a:ext>
            </a:extLst>
          </p:cNvPr>
          <p:cNvSpPr/>
          <p:nvPr/>
        </p:nvSpPr>
        <p:spPr>
          <a:xfrm>
            <a:off x="1" y="2367396"/>
            <a:ext cx="4981472" cy="3320981"/>
          </a:xfrm>
          <a:prstGeom prst="rect">
            <a:avLst/>
          </a:prstGeom>
          <a:solidFill>
            <a:srgbClr val="F5EDE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6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483DF-F9C1-609F-2F89-DBA6E8229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576BAE4-9530-3284-F7CE-1C6BE52A7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Background: TTG Purpose	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1BB01E-0AAF-4768-8C20-9F15E01B1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664" y="1485967"/>
            <a:ext cx="4698281" cy="23021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CC72F4-31B4-4FA7-93EE-EA31C87E30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1" r="46751"/>
          <a:stretch/>
        </p:blipFill>
        <p:spPr>
          <a:xfrm>
            <a:off x="303297" y="1437005"/>
            <a:ext cx="4299089" cy="28553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034CF4-DC17-495B-A7CD-2F0F2023D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19" y="3503968"/>
            <a:ext cx="4446484" cy="2953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713EB6-554C-4D81-B93E-4EAAC12C89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97" y="3475151"/>
            <a:ext cx="4446484" cy="2953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Arrow: Chevron 7">
            <a:extLst>
              <a:ext uri="{FF2B5EF4-FFF2-40B4-BE49-F238E27FC236}">
                <a16:creationId xmlns:a16="http://schemas.microsoft.com/office/drawing/2014/main" id="{BFAA08CB-F253-428B-8F53-58FEE7BE28EC}"/>
              </a:ext>
            </a:extLst>
          </p:cNvPr>
          <p:cNvSpPr/>
          <p:nvPr/>
        </p:nvSpPr>
        <p:spPr>
          <a:xfrm>
            <a:off x="6147536" y="3084343"/>
            <a:ext cx="380801" cy="1208027"/>
          </a:xfrm>
          <a:prstGeom prst="chevron">
            <a:avLst/>
          </a:prstGeom>
          <a:solidFill>
            <a:srgbClr val="549C8C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A93447EB-B0E1-4DDF-8F30-57DC687A4C8E}"/>
              </a:ext>
            </a:extLst>
          </p:cNvPr>
          <p:cNvSpPr/>
          <p:nvPr/>
        </p:nvSpPr>
        <p:spPr>
          <a:xfrm>
            <a:off x="5862608" y="3084343"/>
            <a:ext cx="380801" cy="1208027"/>
          </a:xfrm>
          <a:prstGeom prst="chevron">
            <a:avLst/>
          </a:prstGeom>
          <a:solidFill>
            <a:srgbClr val="549C8C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6BF3C12-1B60-497F-8132-5BE5617A9E62}"/>
              </a:ext>
            </a:extLst>
          </p:cNvPr>
          <p:cNvSpPr txBox="1"/>
          <p:nvPr/>
        </p:nvSpPr>
        <p:spPr>
          <a:xfrm>
            <a:off x="1565808" y="6197580"/>
            <a:ext cx="3543404" cy="461665"/>
          </a:xfrm>
          <a:prstGeom prst="rect">
            <a:avLst/>
          </a:prstGeom>
          <a:solidFill>
            <a:srgbClr val="549C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Signalized Intersections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A604413-4AEC-4F3B-91BF-410C7F2E3D55}"/>
              </a:ext>
            </a:extLst>
          </p:cNvPr>
          <p:cNvSpPr txBox="1"/>
          <p:nvPr/>
        </p:nvSpPr>
        <p:spPr>
          <a:xfrm>
            <a:off x="8042449" y="6197580"/>
            <a:ext cx="3398423" cy="461665"/>
          </a:xfrm>
          <a:prstGeom prst="rect">
            <a:avLst/>
          </a:prstGeom>
          <a:solidFill>
            <a:srgbClr val="549C8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</a:rPr>
              <a:t>Result in Congestion</a:t>
            </a:r>
          </a:p>
        </p:txBody>
      </p:sp>
    </p:spTree>
    <p:extLst>
      <p:ext uri="{BB962C8B-B14F-4D97-AF65-F5344CB8AC3E}">
        <p14:creationId xmlns:p14="http://schemas.microsoft.com/office/powerpoint/2010/main" val="1086146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4AE07-166A-1874-9898-FAF73712D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B98535B-0323-7F7F-40E4-80F957DEA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Background: TTG Concept Overview	</a:t>
            </a:r>
          </a:p>
        </p:txBody>
      </p:sp>
      <p:pic>
        <p:nvPicPr>
          <p:cNvPr id="2" name="Picture 1" descr="A map of a city&#10;&#10;Description automatically generated">
            <a:extLst>
              <a:ext uri="{FF2B5EF4-FFF2-40B4-BE49-F238E27FC236}">
                <a16:creationId xmlns:a16="http://schemas.microsoft.com/office/drawing/2014/main" id="{0A117E1D-7CE9-34FA-675E-B9FD81284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79" y="1305282"/>
            <a:ext cx="5617905" cy="3495318"/>
          </a:xfrm>
          <a:prstGeom prst="rect">
            <a:avLst/>
          </a:prstGeom>
          <a:ln>
            <a:noFill/>
          </a:ln>
        </p:spPr>
      </p:pic>
      <p:pic>
        <p:nvPicPr>
          <p:cNvPr id="9" name="Picture 8" descr="A black screen with green text&#10;&#10;Description automatically generated">
            <a:extLst>
              <a:ext uri="{FF2B5EF4-FFF2-40B4-BE49-F238E27FC236}">
                <a16:creationId xmlns:a16="http://schemas.microsoft.com/office/drawing/2014/main" id="{2B079B84-569C-62F3-D3C5-E8DC2B655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504" y="4928395"/>
            <a:ext cx="5520690" cy="188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04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5362B-8A89-60F2-CD36-E7FB08AD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18ACEA7-825E-A3B1-6E35-6A74E835E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Background: Project History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0F9131-7151-830B-BB64-9430BF14B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5906" y="1334840"/>
            <a:ext cx="8578165" cy="513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6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433B3-FC2E-8E6E-D8A9-E8B156BCA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C61E9FB-74F1-EF89-E332-CF373EFF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Leveraging the US 50 Action Plan	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96CC2AC-528A-638A-CAFC-F8716BBB6E1C}"/>
              </a:ext>
            </a:extLst>
          </p:cNvPr>
          <p:cNvSpPr txBox="1">
            <a:spLocks/>
          </p:cNvSpPr>
          <p:nvPr/>
        </p:nvSpPr>
        <p:spPr>
          <a:xfrm>
            <a:off x="542925" y="1613261"/>
            <a:ext cx="6991350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CTC awarded the City of Placerville $3M in Local Transportation Climate Adaptation Program funding for environmental and design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Extensive Caltrans coordination resulted in the US 50 Action Plan being leveraged as a Project Initiation Document (PID)</a:t>
            </a:r>
          </a:p>
          <a:p>
            <a: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Environmental and design for the US 50 Trip to Green Congestion Management and Resiliency Strategy Project commenced February 2025</a:t>
            </a: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F5BB9D-2263-D40F-3D3F-C7407B44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6104" y="1390650"/>
            <a:ext cx="4041571" cy="5229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143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CB3CC-66A3-2CEC-E843-F5659B552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77F4AF7-7D91-44A6-EC37-ED384D990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Agency Coordination	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EE325656-0301-29A7-E4A2-52C61727E028}"/>
              </a:ext>
            </a:extLst>
          </p:cNvPr>
          <p:cNvSpPr txBox="1">
            <a:spLocks/>
          </p:cNvSpPr>
          <p:nvPr/>
        </p:nvSpPr>
        <p:spPr>
          <a:xfrm>
            <a:off x="254870" y="1554191"/>
            <a:ext cx="5841130" cy="1592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Aft>
                <a:spcPts val="1000"/>
              </a:spcAft>
            </a:pPr>
            <a:r>
              <a:rPr lang="en-US" sz="2400" u="sng" dirty="0">
                <a:solidFill>
                  <a:srgbClr val="006B54"/>
                </a:solidFill>
              </a:rPr>
              <a:t>Project Development Team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Collaborate on all major, technical aspects of the study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Communicate/coordinate internally within each organization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Incorporate functional units as needed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Provide insight into public and stakeholder engagement efforts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rgbClr val="006B54"/>
                </a:solidFill>
              </a:rPr>
              <a:t>Meet at key milestones and touchpoints throughout the project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0" dirty="0">
              <a:solidFill>
                <a:srgbClr val="006B54"/>
              </a:solidFill>
            </a:endParaRPr>
          </a:p>
        </p:txBody>
      </p:sp>
      <p:pic>
        <p:nvPicPr>
          <p:cNvPr id="4" name="Picture 4" descr="Caltrans District 3 (@CaltransDist3) | Twitter">
            <a:extLst>
              <a:ext uri="{FF2B5EF4-FFF2-40B4-BE49-F238E27FC236}">
                <a16:creationId xmlns:a16="http://schemas.microsoft.com/office/drawing/2014/main" id="{E1B31A00-E559-87D9-F9A4-C4A67FD945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3" b="20147"/>
          <a:stretch/>
        </p:blipFill>
        <p:spPr bwMode="auto">
          <a:xfrm>
            <a:off x="8448368" y="1544731"/>
            <a:ext cx="2054566" cy="125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l Dorado County, CA - Government - Home | Facebook">
            <a:extLst>
              <a:ext uri="{FF2B5EF4-FFF2-40B4-BE49-F238E27FC236}">
                <a16:creationId xmlns:a16="http://schemas.microsoft.com/office/drawing/2014/main" id="{D220A854-A080-4847-EF87-B9C5507C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599" y="2804990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F77116-FD79-B6BB-FDB6-7BCB06C35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37" y="5068931"/>
            <a:ext cx="3001257" cy="76834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5A436F30-0E44-9905-17E4-C25EB54A7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288" y="2827162"/>
            <a:ext cx="2133600" cy="213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B2E83D-2B40-AEC1-65B8-6852961921E2}"/>
              </a:ext>
            </a:extLst>
          </p:cNvPr>
          <p:cNvCxnSpPr/>
          <p:nvPr/>
        </p:nvCxnSpPr>
        <p:spPr>
          <a:xfrm>
            <a:off x="6476214" y="1725105"/>
            <a:ext cx="0" cy="441174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6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70248-CA61-F1CA-979B-1116F0A3A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900E97-BD88-10BC-C6FD-306AB61E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06" y="46830"/>
            <a:ext cx="10346094" cy="1122363"/>
          </a:xfrm>
          <a:solidFill>
            <a:srgbClr val="549C8C"/>
          </a:solidFill>
        </p:spPr>
        <p:txBody>
          <a:bodyPr/>
          <a:lstStyle/>
          <a:p>
            <a:pPr algn="r"/>
            <a:r>
              <a:rPr lang="en-US" dirty="0"/>
              <a:t>Project Scope Overview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B01892-64BF-8CA3-D23D-5095A736A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336" y="1333465"/>
            <a:ext cx="7871596" cy="510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35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9A75C-FFA9-215C-1CCD-CAD5F783F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82B384-F68C-F35E-EA71-D60D7893F01C}"/>
              </a:ext>
            </a:extLst>
          </p:cNvPr>
          <p:cNvSpPr txBox="1">
            <a:spLocks/>
          </p:cNvSpPr>
          <p:nvPr/>
        </p:nvSpPr>
        <p:spPr>
          <a:xfrm>
            <a:off x="1845906" y="46830"/>
            <a:ext cx="10346094" cy="1122363"/>
          </a:xfrm>
          <a:prstGeom prst="rect">
            <a:avLst/>
          </a:prstGeom>
          <a:solidFill>
            <a:srgbClr val="549C8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Jost" pitchFamily="2" charset="0"/>
                <a:ea typeface="Jost" pitchFamily="2" charset="0"/>
                <a:cs typeface="+mj-cs"/>
              </a:defRPr>
            </a:lvl1pPr>
          </a:lstStyle>
          <a:p>
            <a:pPr algn="r"/>
            <a:r>
              <a:rPr lang="en-US" dirty="0"/>
              <a:t>Design Elements	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3D1886C-056C-0616-B755-168259956621}"/>
              </a:ext>
            </a:extLst>
          </p:cNvPr>
          <p:cNvSpPr txBox="1">
            <a:spLocks/>
          </p:cNvSpPr>
          <p:nvPr/>
        </p:nvSpPr>
        <p:spPr>
          <a:xfrm>
            <a:off x="3778386" y="1554190"/>
            <a:ext cx="8224223" cy="4731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D487F"/>
                </a:solidFill>
                <a:latin typeface="Bahnschrift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Arial" panose="020B0604020202020204" pitchFamily="34" charset="0"/>
              <a:buChar char="•"/>
              <a:defRPr sz="2400" b="1" kern="1200">
                <a:solidFill>
                  <a:srgbClr val="2375B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75B7"/>
              </a:buClr>
              <a:buFont typeface="Cambria" panose="02040503050406030204" pitchFamily="18" charset="0"/>
              <a:buChar char="»"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Font typeface="Cambria" panose="02040503050406030204" pitchFamily="18" charset="0"/>
              <a:buChar char="›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algn="ctr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  <a:buNone/>
            </a:pPr>
            <a:r>
              <a:rPr lang="en-US" u="sng" dirty="0">
                <a:solidFill>
                  <a:srgbClr val="006B54"/>
                </a:solidFill>
                <a:latin typeface="Bahnschrift" panose="020B0502040204020203" pitchFamily="34" charset="0"/>
              </a:rPr>
              <a:t>Major Design Elements</a:t>
            </a:r>
          </a:p>
          <a:p>
            <a:pPr lvl="1" indent="0" algn="ctr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  <a:buNone/>
            </a:pPr>
            <a:endParaRPr lang="en-US" sz="900" u="sng" dirty="0">
              <a:solidFill>
                <a:srgbClr val="006B54"/>
              </a:solidFill>
              <a:latin typeface="Bahnschrift" panose="020B0502040204020203" pitchFamily="34" charset="0"/>
            </a:endParaRP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Detour Signage Throughout</a:t>
            </a: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Porkchop Islands with Wedge Barriers</a:t>
            </a: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Signal Modifications at Canal Street, Spring Street, and Bedford Avenue</a:t>
            </a: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New or Extended Barriers and Crash Cushions</a:t>
            </a: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Drainage Modifications</a:t>
            </a:r>
          </a:p>
          <a:p>
            <a:pPr marL="1028700" lvl="1" indent="-342900">
              <a:lnSpc>
                <a:spcPct val="100000"/>
              </a:lnSpc>
              <a:spcBef>
                <a:spcPts val="1000"/>
              </a:spcBef>
              <a:buClr>
                <a:srgbClr val="549C8C"/>
              </a:buClr>
            </a:pPr>
            <a:r>
              <a:rPr lang="en-US" b="0" dirty="0">
                <a:solidFill>
                  <a:srgbClr val="006B54"/>
                </a:solidFill>
                <a:latin typeface="Bahnschrift" panose="020B0502040204020203" pitchFamily="34" charset="0"/>
              </a:rPr>
              <a:t>Pedestrian Bridge Overcrossing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FC4007-B684-64EB-7BD0-369DD12D91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192"/>
            <a:ext cx="3778386" cy="568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957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ED4CDF3B74F4093D29E4B61D0886B" ma:contentTypeVersion="18" ma:contentTypeDescription="Create a new document." ma:contentTypeScope="" ma:versionID="716aa40bae9763ce9b855a8ab4177fd6">
  <xsd:schema xmlns:xsd="http://www.w3.org/2001/XMLSchema" xmlns:xs="http://www.w3.org/2001/XMLSchema" xmlns:p="http://schemas.microsoft.com/office/2006/metadata/properties" xmlns:ns2="b16b80fb-1faa-42ab-aa0e-9b19bf8c711c" xmlns:ns3="cab949ca-fe5b-4969-a262-29e28df8c090" targetNamespace="http://schemas.microsoft.com/office/2006/metadata/properties" ma:root="true" ma:fieldsID="7b691bfc476a9e10e95863381cd0db65" ns2:_="" ns3:_="">
    <xsd:import namespace="b16b80fb-1faa-42ab-aa0e-9b19bf8c711c"/>
    <xsd:import namespace="cab949ca-fe5b-4969-a262-29e28df8c0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b80fb-1faa-42ab-aa0e-9b19bf8c71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d8a6895-5f76-41c6-a046-8d19cda559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949ca-fe5b-4969-a262-29e28df8c09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071486d-7481-42d5-af26-d94fbf00c533}" ma:internalName="TaxCatchAll" ma:showField="CatchAllData" ma:web="cab949ca-fe5b-4969-a262-29e28df8c0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b949ca-fe5b-4969-a262-29e28df8c090" xsi:nil="true"/>
    <lcf76f155ced4ddcb4097134ff3c332f xmlns="b16b80fb-1faa-42ab-aa0e-9b19bf8c711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32D544-62C0-4427-926B-C762BF0560E1}"/>
</file>

<file path=customXml/itemProps2.xml><?xml version="1.0" encoding="utf-8"?>
<ds:datastoreItem xmlns:ds="http://schemas.openxmlformats.org/officeDocument/2006/customXml" ds:itemID="{AE7998B9-3C78-4BA1-B4D2-373A661967DE}"/>
</file>

<file path=customXml/itemProps3.xml><?xml version="1.0" encoding="utf-8"?>
<ds:datastoreItem xmlns:ds="http://schemas.openxmlformats.org/officeDocument/2006/customXml" ds:itemID="{896FF7D0-6EA8-4025-AFEE-88013F0A375E}"/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542</Words>
  <Application>Microsoft Office PowerPoint</Application>
  <PresentationFormat>Widescreen</PresentationFormat>
  <Paragraphs>115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Agency FB</vt:lpstr>
      <vt:lpstr>Aptos</vt:lpstr>
      <vt:lpstr>Arial</vt:lpstr>
      <vt:lpstr>Bahnschrift</vt:lpstr>
      <vt:lpstr>Calibri</vt:lpstr>
      <vt:lpstr>Corbel Light</vt:lpstr>
      <vt:lpstr>Ebrima</vt:lpstr>
      <vt:lpstr>Jost</vt:lpstr>
      <vt:lpstr>Wingdings</vt:lpstr>
      <vt:lpstr>Office Theme</vt:lpstr>
      <vt:lpstr>EDCTC Project Update</vt:lpstr>
      <vt:lpstr>Agenda  </vt:lpstr>
      <vt:lpstr>Background: TTG Purpose    </vt:lpstr>
      <vt:lpstr>Background: TTG Concept Overview </vt:lpstr>
      <vt:lpstr>Background: Project History </vt:lpstr>
      <vt:lpstr>Leveraging the US 50 Action Plan </vt:lpstr>
      <vt:lpstr>Agency Coordination </vt:lpstr>
      <vt:lpstr>Project Scope Overview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Schedule and Outreach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Amber Harmon</dc:creator>
  <cp:lastModifiedBy>Bryan Gant</cp:lastModifiedBy>
  <cp:revision>36</cp:revision>
  <dcterms:created xsi:type="dcterms:W3CDTF">2025-02-13T22:18:02Z</dcterms:created>
  <dcterms:modified xsi:type="dcterms:W3CDTF">2026-07-29T22:04:27Z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0x0101006D5ED4CDF3B74F4093D29E4B61D0886B</vt:lpwstr>
  </property>
  <property fmtid="{D5CDD505-2E9C-101B-9397-08002B2CF9AE}" pid="3" name="MediaServiceImageTags">
    <vt:lpwstr/>
  </property>
</Properties>
</file>