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6" r:id="rId1"/>
  </p:sldMasterIdLst>
  <p:notesMasterIdLst>
    <p:notesMasterId r:id="rId19"/>
  </p:notesMasterIdLst>
  <p:sldIdLst>
    <p:sldId id="4427" r:id="rId2"/>
    <p:sldId id="4428" r:id="rId3"/>
    <p:sldId id="325" r:id="rId4"/>
    <p:sldId id="328" r:id="rId5"/>
    <p:sldId id="335" r:id="rId6"/>
    <p:sldId id="318" r:id="rId7"/>
    <p:sldId id="308" r:id="rId8"/>
    <p:sldId id="319" r:id="rId9"/>
    <p:sldId id="304" r:id="rId10"/>
    <p:sldId id="337" r:id="rId11"/>
    <p:sldId id="339" r:id="rId12"/>
    <p:sldId id="340" r:id="rId13"/>
    <p:sldId id="338" r:id="rId14"/>
    <p:sldId id="341" r:id="rId15"/>
    <p:sldId id="342" r:id="rId16"/>
    <p:sldId id="343" r:id="rId17"/>
    <p:sldId id="303" r:id="rId18"/>
  </p:sldIdLst>
  <p:sldSz cx="12192000" cy="6858000"/>
  <p:notesSz cx="6858000" cy="9144000"/>
  <p:embeddedFontLst>
    <p:embeddedFont>
      <p:font typeface="Albert Sans" pitchFamily="2" charset="0"/>
      <p:regular r:id="rId20"/>
      <p:bold r:id="rId21"/>
      <p:italic r:id="rId22"/>
      <p:boldItalic r:id="rId23"/>
    </p:embeddedFont>
    <p:embeddedFont>
      <p:font typeface="Besley" pitchFamily="2" charset="0"/>
      <p:regular r:id="rId24"/>
      <p:bold r:id="rId25"/>
      <p:italic r:id="rId26"/>
      <p:boldItalic r:id="rId27"/>
    </p:embeddedFont>
    <p:embeddedFont>
      <p:font typeface="Besley Medium" pitchFamily="2" charset="0"/>
      <p:regular r:id="rId28"/>
      <p: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Sitka Display" panose="02000505000000020004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90" y="210"/>
      </p:cViewPr>
      <p:guideLst>
        <p:guide orient="horz" pos="2160"/>
        <p:guide orient="horz" pos="6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%20PROJECTS\004%20EDCTC%20Next%20Gen%20Study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%20PROJECTS\004%20EDCTC%20Next%20Gen%20Study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li\Downloads\Monthly%20Visitation%20By%20Region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%20PROJECTS\004%20EDCTC%20Next%20Gen%20Study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62600512829265"/>
          <c:y val="5.8231868713605084E-2"/>
          <c:w val="0.33588637073113176"/>
          <c:h val="0.668844908150377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Repaving roads, fixing potholes, and other regular road maintenance</c:v>
                </c:pt>
                <c:pt idx="1">
                  <c:v>Improving road safety and reducing collisions (i.e. widening shoulders, improving sight distance, curve corrections, improvements at intersections)</c:v>
                </c:pt>
                <c:pt idx="2">
                  <c:v>Reducing congestion on local roads</c:v>
                </c:pt>
                <c:pt idx="3">
                  <c:v>Reducing congestion on freeways/highways (US50/State Route 49)</c:v>
                </c:pt>
                <c:pt idx="4">
                  <c:v>Adding infrastructure and improving safety for pedestrians and bicyclists (dedicated paths/lanes, crossings, wayfinding)</c:v>
                </c:pt>
                <c:pt idx="5">
                  <c:v>Making equitable transportation investments that would benefit underrepresented communities (i.e. low-income residents, rural residents, seniors, communities of color)</c:v>
                </c:pt>
                <c:pt idx="6">
                  <c:v>Improving local transit routes, increasing frequency and availability of transit</c:v>
                </c:pt>
                <c:pt idx="7">
                  <c:v>Investing in projects that support improved environmental quality (i.e. electric vehicle charging, carpool lanes, bike lanes, transit)</c:v>
                </c:pt>
                <c:pt idx="8">
                  <c:v>Providing programs to encourage commuters to use alternatives to driving like carpooling, public transit, or working from home)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5.1900000000000002E-2</c:v>
                </c:pt>
                <c:pt idx="1">
                  <c:v>6.2600000000000003E-2</c:v>
                </c:pt>
                <c:pt idx="2">
                  <c:v>9.5200000000000007E-2</c:v>
                </c:pt>
                <c:pt idx="3">
                  <c:v>0.10630000000000001</c:v>
                </c:pt>
                <c:pt idx="4">
                  <c:v>0.1656</c:v>
                </c:pt>
                <c:pt idx="5">
                  <c:v>0.26090000000000002</c:v>
                </c:pt>
                <c:pt idx="6">
                  <c:v>0.221</c:v>
                </c:pt>
                <c:pt idx="7">
                  <c:v>0.35160000000000002</c:v>
                </c:pt>
                <c:pt idx="8">
                  <c:v>0.34060000000000001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D-4259-8FE1-5A392EA487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507CB6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Repaving roads, fixing potholes, and other regular road maintenance</c:v>
                </c:pt>
                <c:pt idx="1">
                  <c:v>Improving road safety and reducing collisions (i.e. widening shoulders, improving sight distance, curve corrections, improvements at intersections)</c:v>
                </c:pt>
                <c:pt idx="2">
                  <c:v>Reducing congestion on local roads</c:v>
                </c:pt>
                <c:pt idx="3">
                  <c:v>Reducing congestion on freeways/highways (US50/State Route 49)</c:v>
                </c:pt>
                <c:pt idx="4">
                  <c:v>Adding infrastructure and improving safety for pedestrians and bicyclists (dedicated paths/lanes, crossings, wayfinding)</c:v>
                </c:pt>
                <c:pt idx="5">
                  <c:v>Making equitable transportation investments that would benefit underrepresented communities (i.e. low-income residents, rural residents, seniors, communities of color)</c:v>
                </c:pt>
                <c:pt idx="6">
                  <c:v>Improving local transit routes, increasing frequency and availability of transit</c:v>
                </c:pt>
                <c:pt idx="7">
                  <c:v>Investing in projects that support improved environmental quality (i.e. electric vehicle charging, carpool lanes, bike lanes, transit)</c:v>
                </c:pt>
                <c:pt idx="8">
                  <c:v>Providing programs to encourage commuters to use alternatives to driving like carpooling, public transit, or working from home)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2.81E-2</c:v>
                </c:pt>
                <c:pt idx="1">
                  <c:v>8.2100000000000006E-2</c:v>
                </c:pt>
                <c:pt idx="2">
                  <c:v>0.1147</c:v>
                </c:pt>
                <c:pt idx="3">
                  <c:v>0.1193</c:v>
                </c:pt>
                <c:pt idx="4">
                  <c:v>0.14599999999999999</c:v>
                </c:pt>
                <c:pt idx="5">
                  <c:v>0.16739999999999999</c:v>
                </c:pt>
                <c:pt idx="6">
                  <c:v>0.1729</c:v>
                </c:pt>
                <c:pt idx="7">
                  <c:v>0.15820000000000001</c:v>
                </c:pt>
                <c:pt idx="8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D-4259-8FE1-5A392EA487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9BE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Repaving roads, fixing potholes, and other regular road maintenance</c:v>
                </c:pt>
                <c:pt idx="1">
                  <c:v>Improving road safety and reducing collisions (i.e. widening shoulders, improving sight distance, curve corrections, improvements at intersections)</c:v>
                </c:pt>
                <c:pt idx="2">
                  <c:v>Reducing congestion on local roads</c:v>
                </c:pt>
                <c:pt idx="3">
                  <c:v>Reducing congestion on freeways/highways (US50/State Route 49)</c:v>
                </c:pt>
                <c:pt idx="4">
                  <c:v>Adding infrastructure and improving safety for pedestrians and bicyclists (dedicated paths/lanes, crossings, wayfinding)</c:v>
                </c:pt>
                <c:pt idx="5">
                  <c:v>Making equitable transportation investments that would benefit underrepresented communities (i.e. low-income residents, rural residents, seniors, communities of color)</c:v>
                </c:pt>
                <c:pt idx="6">
                  <c:v>Improving local transit routes, increasing frequency and availability of transit</c:v>
                </c:pt>
                <c:pt idx="7">
                  <c:v>Investing in projects that support improved environmental quality (i.e. electric vehicle charging, carpool lanes, bike lanes, transit)</c:v>
                </c:pt>
                <c:pt idx="8">
                  <c:v>Providing programs to encourage commuters to use alternatives to driving like carpooling, public transit, or working from home)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7.5800000000000006E-2</c:v>
                </c:pt>
                <c:pt idx="1">
                  <c:v>0.14899999999999999</c:v>
                </c:pt>
                <c:pt idx="2">
                  <c:v>0.24679999999999999</c:v>
                </c:pt>
                <c:pt idx="3">
                  <c:v>0.2364</c:v>
                </c:pt>
                <c:pt idx="4">
                  <c:v>0.22</c:v>
                </c:pt>
                <c:pt idx="5">
                  <c:v>0.21740000000000001</c:v>
                </c:pt>
                <c:pt idx="6">
                  <c:v>0.28449999999999998</c:v>
                </c:pt>
                <c:pt idx="7">
                  <c:v>0.2044</c:v>
                </c:pt>
                <c:pt idx="8">
                  <c:v>0.2424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D-4259-8FE1-5A392EA487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BC8CD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Repaving roads, fixing potholes, and other regular road maintenance</c:v>
                </c:pt>
                <c:pt idx="1">
                  <c:v>Improving road safety and reducing collisions (i.e. widening shoulders, improving sight distance, curve corrections, improvements at intersections)</c:v>
                </c:pt>
                <c:pt idx="2">
                  <c:v>Reducing congestion on local roads</c:v>
                </c:pt>
                <c:pt idx="3">
                  <c:v>Reducing congestion on freeways/highways (US50/State Route 49)</c:v>
                </c:pt>
                <c:pt idx="4">
                  <c:v>Adding infrastructure and improving safety for pedestrians and bicyclists (dedicated paths/lanes, crossings, wayfinding)</c:v>
                </c:pt>
                <c:pt idx="5">
                  <c:v>Making equitable transportation investments that would benefit underrepresented communities (i.e. low-income residents, rural residents, seniors, communities of color)</c:v>
                </c:pt>
                <c:pt idx="6">
                  <c:v>Improving local transit routes, increasing frequency and availability of transit</c:v>
                </c:pt>
                <c:pt idx="7">
                  <c:v>Investing in projects that support improved environmental quality (i.e. electric vehicle charging, carpool lanes, bike lanes, transit)</c:v>
                </c:pt>
                <c:pt idx="8">
                  <c:v>Providing programs to encourage commuters to use alternatives to driving like carpooling, public transit, or working from home)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0.11899999999999999</c:v>
                </c:pt>
                <c:pt idx="1">
                  <c:v>0.24410000000000001</c:v>
                </c:pt>
                <c:pt idx="2">
                  <c:v>0.2359</c:v>
                </c:pt>
                <c:pt idx="3">
                  <c:v>0.2364</c:v>
                </c:pt>
                <c:pt idx="4">
                  <c:v>0.20699999999999999</c:v>
                </c:pt>
                <c:pt idx="5">
                  <c:v>0.1696</c:v>
                </c:pt>
                <c:pt idx="6">
                  <c:v>0.151</c:v>
                </c:pt>
                <c:pt idx="7">
                  <c:v>0.12529999999999999</c:v>
                </c:pt>
                <c:pt idx="8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5D-4259-8FE1-5A392EA487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8B4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Repaving roads, fixing potholes, and other regular road maintenance</c:v>
                </c:pt>
                <c:pt idx="1">
                  <c:v>Improving road safety and reducing collisions (i.e. widening shoulders, improving sight distance, curve corrections, improvements at intersections)</c:v>
                </c:pt>
                <c:pt idx="2">
                  <c:v>Reducing congestion on local roads</c:v>
                </c:pt>
                <c:pt idx="3">
                  <c:v>Reducing congestion on freeways/highways (US50/State Route 49)</c:v>
                </c:pt>
                <c:pt idx="4">
                  <c:v>Adding infrastructure and improving safety for pedestrians and bicyclists (dedicated paths/lanes, crossings, wayfinding)</c:v>
                </c:pt>
                <c:pt idx="5">
                  <c:v>Making equitable transportation investments that would benefit underrepresented communities (i.e. low-income residents, rural residents, seniors, communities of color)</c:v>
                </c:pt>
                <c:pt idx="6">
                  <c:v>Improving local transit routes, increasing frequency and availability of transit</c:v>
                </c:pt>
                <c:pt idx="7">
                  <c:v>Investing in projects that support improved environmental quality (i.e. electric vehicle charging, carpool lanes, bike lanes, transit)</c:v>
                </c:pt>
                <c:pt idx="8">
                  <c:v>Providing programs to encourage commuters to use alternatives to driving like carpooling, public transit, or working from home)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0.72509999999999997</c:v>
                </c:pt>
                <c:pt idx="1">
                  <c:v>0.4622</c:v>
                </c:pt>
                <c:pt idx="2">
                  <c:v>0.30740000000000001</c:v>
                </c:pt>
                <c:pt idx="3">
                  <c:v>0.30149999999999999</c:v>
                </c:pt>
                <c:pt idx="4">
                  <c:v>0.26140000000000002</c:v>
                </c:pt>
                <c:pt idx="5">
                  <c:v>0.18479999999999999</c:v>
                </c:pt>
                <c:pt idx="6">
                  <c:v>0.17069999999999999</c:v>
                </c:pt>
                <c:pt idx="7">
                  <c:v>0.16039999999999999</c:v>
                </c:pt>
                <c:pt idx="8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5D-4259-8FE1-5A392EA48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 baseline="0">
                <a:solidFill>
                  <a:schemeClr val="bg1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chemeClr val="tx1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050" b="0">
              <a:solidFill>
                <a:srgbClr val="7F7F7F"/>
              </a:solidFill>
            </a:defRPr>
          </a:pPr>
          <a:endParaRPr lang="en-US"/>
        </a:p>
      </c:txPr>
    </c:legend>
    <c:plotVisOnly val="1"/>
    <c:dispBlanksAs val="gap"/>
    <c:showDLblsOverMax val="1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65 Years and Over</a:t>
            </a:r>
            <a:r>
              <a:rPr lang="en-US" sz="1000" b="1" baseline="0"/>
              <a:t> Population Trend in El Dorado County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Sheet3!$C$20</c:f>
              <c:strCache>
                <c:ptCount val="1"/>
                <c:pt idx="0">
                  <c:v>Total Population (ED County)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Sheet3!$D$19:$H$19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Sheet3!$D$20:$H$20</c:f>
              <c:numCache>
                <c:formatCode>General</c:formatCode>
                <c:ptCount val="5"/>
                <c:pt idx="0">
                  <c:v>186661</c:v>
                </c:pt>
                <c:pt idx="1">
                  <c:v>188563</c:v>
                </c:pt>
                <c:pt idx="2">
                  <c:v>190345</c:v>
                </c:pt>
                <c:pt idx="3">
                  <c:v>190568</c:v>
                </c:pt>
                <c:pt idx="4">
                  <c:v>191713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5-4A0E-8D52-7B747ACFE71A}"/>
            </c:ext>
          </c:extLst>
        </c:ser>
        <c:ser>
          <c:idx val="1"/>
          <c:order val="1"/>
          <c:tx>
            <c:strRef>
              <c:f>Sheet3!$C$21</c:f>
              <c:strCache>
                <c:ptCount val="1"/>
                <c:pt idx="0">
                  <c:v>65 Years and Over (ED County)</c:v>
                </c:pt>
              </c:strCache>
            </c:strRef>
          </c:tx>
          <c:spPr>
            <a:solidFill>
              <a:srgbClr val="4C763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Sheet3!$D$19:$H$19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Sheet3!$D$21:$H$21</c:f>
              <c:numCache>
                <c:formatCode>General</c:formatCode>
                <c:ptCount val="5"/>
                <c:pt idx="0">
                  <c:v>36751</c:v>
                </c:pt>
                <c:pt idx="1">
                  <c:v>38570</c:v>
                </c:pt>
                <c:pt idx="2">
                  <c:v>40418</c:v>
                </c:pt>
                <c:pt idx="3">
                  <c:v>40881</c:v>
                </c:pt>
                <c:pt idx="4">
                  <c:v>42605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5-4A0E-8D52-7B747ACFE7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5259632"/>
        <c:axId val="975273072"/>
      </c:barChart>
      <c:lineChart>
        <c:grouping val="standard"/>
        <c:varyColors val="0"/>
        <c:ser>
          <c:idx val="2"/>
          <c:order val="2"/>
          <c:tx>
            <c:strRef>
              <c:f>Sheet3!$C$22</c:f>
              <c:strCache>
                <c:ptCount val="1"/>
                <c:pt idx="0">
                  <c:v>Percentage (El Dorado County)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rgbClr val="4C763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Sheet3!$D$22:$H$22</c:f>
              <c:numCache>
                <c:formatCode>0%</c:formatCode>
                <c:ptCount val="5"/>
                <c:pt idx="0">
                  <c:v>0.19688633404942649</c:v>
                </c:pt>
                <c:pt idx="1">
                  <c:v>0.20454702141989681</c:v>
                </c:pt>
                <c:pt idx="2">
                  <c:v>0.21234074969134992</c:v>
                </c:pt>
                <c:pt idx="3">
                  <c:v>0.2145218504680744</c:v>
                </c:pt>
                <c:pt idx="4">
                  <c:v>0.22223323405298545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C5-4A0E-8D52-7B747ACFE71A}"/>
            </c:ext>
          </c:extLst>
        </c:ser>
        <c:ser>
          <c:idx val="3"/>
          <c:order val="3"/>
          <c:tx>
            <c:strRef>
              <c:f>Sheet3!$C$23</c:f>
              <c:strCache>
                <c:ptCount val="1"/>
                <c:pt idx="0">
                  <c:v>Percentage (California)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accent2"/>
                      </a:solidFill>
                    </a:ln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Sheet3!$D$23:$H$23</c:f>
              <c:numCache>
                <c:formatCode>0%</c:formatCode>
                <c:ptCount val="5"/>
                <c:pt idx="0">
                  <c:v>0.13577587131750787</c:v>
                </c:pt>
                <c:pt idx="1">
                  <c:v>0.13965256199059875</c:v>
                </c:pt>
                <c:pt idx="2">
                  <c:v>0.14345787883059999</c:v>
                </c:pt>
                <c:pt idx="3">
                  <c:v>0.14370366930945974</c:v>
                </c:pt>
                <c:pt idx="4">
                  <c:v>0.14903151998988518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C5-4A0E-8D52-7B747ACFE7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5282672"/>
        <c:axId val="975284112"/>
      </c:lineChart>
      <c:catAx>
        <c:axId val="97525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273072"/>
        <c:crosses val="autoZero"/>
        <c:auto val="1"/>
        <c:lblAlgn val="ctr"/>
        <c:lblOffset val="100"/>
        <c:noMultiLvlLbl val="0"/>
      </c:catAx>
      <c:valAx>
        <c:axId val="97527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259632"/>
        <c:crosses val="autoZero"/>
        <c:crossBetween val="between"/>
      </c:valAx>
      <c:valAx>
        <c:axId val="97528411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282672"/>
        <c:crosses val="max"/>
        <c:crossBetween val="between"/>
      </c:valAx>
      <c:catAx>
        <c:axId val="97528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5284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Trip Ended in El Dorado County by Trip Purposes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Sheet3!$T$37</c:f>
              <c:strCache>
                <c:ptCount val="1"/>
                <c:pt idx="0">
                  <c:v>Spring 2021, Saturday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Sheet3!$S$38:$S$47</c:f>
              <c:strCache>
                <c:ptCount val="10"/>
                <c:pt idx="0">
                  <c:v>Home</c:v>
                </c:pt>
                <c:pt idx="1">
                  <c:v>Shop</c:v>
                </c:pt>
                <c:pt idx="2">
                  <c:v>Social and Recreation</c:v>
                </c:pt>
                <c:pt idx="3">
                  <c:v>Eat</c:v>
                </c:pt>
                <c:pt idx="4">
                  <c:v>Errands</c:v>
                </c:pt>
                <c:pt idx="5">
                  <c:v>Work</c:v>
                </c:pt>
                <c:pt idx="6">
                  <c:v>Commercial (freight)</c:v>
                </c:pt>
                <c:pt idx="7">
                  <c:v>Other</c:v>
                </c:pt>
                <c:pt idx="8">
                  <c:v>Lodging (hotels etc.)</c:v>
                </c:pt>
                <c:pt idx="9">
                  <c:v>School</c:v>
                </c:pt>
              </c:strCache>
            </c:strRef>
          </c:cat>
          <c:val>
            <c:numRef>
              <c:f>Sheet3!$T$38:$T$47</c:f>
              <c:numCache>
                <c:formatCode>General</c:formatCode>
                <c:ptCount val="10"/>
                <c:pt idx="0">
                  <c:v>183632</c:v>
                </c:pt>
                <c:pt idx="1">
                  <c:v>136678</c:v>
                </c:pt>
                <c:pt idx="2">
                  <c:v>101894</c:v>
                </c:pt>
                <c:pt idx="3">
                  <c:v>63447</c:v>
                </c:pt>
                <c:pt idx="4">
                  <c:v>27847</c:v>
                </c:pt>
                <c:pt idx="5">
                  <c:v>24237</c:v>
                </c:pt>
                <c:pt idx="6">
                  <c:v>14191</c:v>
                </c:pt>
                <c:pt idx="7">
                  <c:v>11768</c:v>
                </c:pt>
                <c:pt idx="8">
                  <c:v>5096</c:v>
                </c:pt>
                <c:pt idx="9">
                  <c:v>3455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3-4D87-B095-18339FB083EC}"/>
            </c:ext>
          </c:extLst>
        </c:ser>
        <c:ser>
          <c:idx val="1"/>
          <c:order val="1"/>
          <c:tx>
            <c:strRef>
              <c:f>Sheet3!$U$37</c:f>
              <c:strCache>
                <c:ptCount val="1"/>
                <c:pt idx="0">
                  <c:v>Fall 2021, Saturday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Sheet3!$S$38:$S$47</c:f>
              <c:strCache>
                <c:ptCount val="10"/>
                <c:pt idx="0">
                  <c:v>Home</c:v>
                </c:pt>
                <c:pt idx="1">
                  <c:v>Shop</c:v>
                </c:pt>
                <c:pt idx="2">
                  <c:v>Social and Recreation</c:v>
                </c:pt>
                <c:pt idx="3">
                  <c:v>Eat</c:v>
                </c:pt>
                <c:pt idx="4">
                  <c:v>Errands</c:v>
                </c:pt>
                <c:pt idx="5">
                  <c:v>Work</c:v>
                </c:pt>
                <c:pt idx="6">
                  <c:v>Commercial (freight)</c:v>
                </c:pt>
                <c:pt idx="7">
                  <c:v>Other</c:v>
                </c:pt>
                <c:pt idx="8">
                  <c:v>Lodging (hotels etc.)</c:v>
                </c:pt>
                <c:pt idx="9">
                  <c:v>School</c:v>
                </c:pt>
              </c:strCache>
            </c:strRef>
          </c:cat>
          <c:val>
            <c:numRef>
              <c:f>Sheet3!$U$38:$U$47</c:f>
              <c:numCache>
                <c:formatCode>General</c:formatCode>
                <c:ptCount val="10"/>
                <c:pt idx="0">
                  <c:v>204571</c:v>
                </c:pt>
                <c:pt idx="1">
                  <c:v>136501</c:v>
                </c:pt>
                <c:pt idx="2">
                  <c:v>109844</c:v>
                </c:pt>
                <c:pt idx="3">
                  <c:v>68884</c:v>
                </c:pt>
                <c:pt idx="4">
                  <c:v>25683</c:v>
                </c:pt>
                <c:pt idx="5">
                  <c:v>25617</c:v>
                </c:pt>
                <c:pt idx="6">
                  <c:v>16158</c:v>
                </c:pt>
                <c:pt idx="7">
                  <c:v>11532</c:v>
                </c:pt>
                <c:pt idx="8">
                  <c:v>5107</c:v>
                </c:pt>
                <c:pt idx="9">
                  <c:v>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3-4D87-B095-18339FB08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6911552"/>
        <c:axId val="1186912032"/>
      </c:barChart>
      <c:catAx>
        <c:axId val="11869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12032"/>
        <c:crosses val="autoZero"/>
        <c:auto val="1"/>
        <c:lblAlgn val="ctr"/>
        <c:lblOffset val="100"/>
        <c:noMultiLvlLbl val="0"/>
      </c:catAx>
      <c:valAx>
        <c:axId val="11869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Percentage of</a:t>
            </a:r>
            <a:r>
              <a:rPr lang="en-US" sz="1000" b="1" baseline="0"/>
              <a:t> </a:t>
            </a:r>
            <a:r>
              <a:rPr lang="en-US" sz="1000" b="1"/>
              <a:t>Visitation of Apple Hill by Month (2021 - Present)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'Monthly Visitation By Region'!$A$21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Visitation By Region'!$B$20:$M$20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'Monthly Visitation By Region'!$B$21:$M$21</c:f>
              <c:numCache>
                <c:formatCode>0.00%</c:formatCode>
                <c:ptCount val="12"/>
                <c:pt idx="0">
                  <c:v>7.4994830135362604E-4</c:v>
                </c:pt>
                <c:pt idx="1">
                  <c:v>6.8997975874664805E-4</c:v>
                </c:pt>
                <c:pt idx="2">
                  <c:v>5.2966635705297598E-4</c:v>
                </c:pt>
                <c:pt idx="3">
                  <c:v>5.6067600364552005E-4</c:v>
                </c:pt>
                <c:pt idx="4">
                  <c:v>4.9534857646932795E-4</c:v>
                </c:pt>
                <c:pt idx="5">
                  <c:v>5.91515534346886E-4</c:v>
                </c:pt>
                <c:pt idx="6">
                  <c:v>6.2966525142838198E-4</c:v>
                </c:pt>
                <c:pt idx="7">
                  <c:v>4.3029808486013597E-4</c:v>
                </c:pt>
                <c:pt idx="8">
                  <c:v>5.8408062751283895E-4</c:v>
                </c:pt>
                <c:pt idx="9">
                  <c:v>1.7900858824098E-3</c:v>
                </c:pt>
                <c:pt idx="10">
                  <c:v>3.13467884432046E-3</c:v>
                </c:pt>
                <c:pt idx="11">
                  <c:v>1.19169902324249E-3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D-407C-AB37-8BE262E768A6}"/>
            </c:ext>
          </c:extLst>
        </c:ser>
        <c:ser>
          <c:idx val="1"/>
          <c:order val="1"/>
          <c:tx>
            <c:strRef>
              <c:f>'Monthly Visitation By Region'!$A$22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'Monthly Visitation By Region'!$B$20:$M$20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'Monthly Visitation By Region'!$B$22:$M$22</c:f>
              <c:numCache>
                <c:formatCode>0.00%</c:formatCode>
                <c:ptCount val="12"/>
                <c:pt idx="0">
                  <c:v>5.4793907353738397E-4</c:v>
                </c:pt>
                <c:pt idx="1">
                  <c:v>5.8740783226753405E-4</c:v>
                </c:pt>
                <c:pt idx="2">
                  <c:v>4.6744594336105402E-4</c:v>
                </c:pt>
                <c:pt idx="3">
                  <c:v>5.5584864348732501E-4</c:v>
                </c:pt>
                <c:pt idx="4">
                  <c:v>1.1244465019305001E-3</c:v>
                </c:pt>
                <c:pt idx="5">
                  <c:v>1.9887092891979802E-3</c:v>
                </c:pt>
                <c:pt idx="6">
                  <c:v>4.2582423581968201E-3</c:v>
                </c:pt>
                <c:pt idx="7">
                  <c:v>2.1354832677315202E-3</c:v>
                </c:pt>
                <c:pt idx="8">
                  <c:v>1.0219826821112499E-3</c:v>
                </c:pt>
                <c:pt idx="9">
                  <c:v>2.75827204640329E-3</c:v>
                </c:pt>
                <c:pt idx="10">
                  <c:v>2.2749086843606601E-3</c:v>
                </c:pt>
                <c:pt idx="11">
                  <c:v>2.0126639232471602E-3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D-407C-AB37-8BE262E768A6}"/>
            </c:ext>
          </c:extLst>
        </c:ser>
        <c:ser>
          <c:idx val="2"/>
          <c:order val="2"/>
          <c:tx>
            <c:strRef>
              <c:f>'Monthly Visitation By Region'!$A$23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'Monthly Visitation By Region'!$B$20:$M$20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'Monthly Visitation By Region'!$B$23:$M$23</c:f>
              <c:numCache>
                <c:formatCode>0.00%</c:formatCode>
                <c:ptCount val="12"/>
                <c:pt idx="0">
                  <c:v>2.7030687377246499E-3</c:v>
                </c:pt>
                <c:pt idx="1">
                  <c:v>1.6328934170277999E-3</c:v>
                </c:pt>
                <c:pt idx="2">
                  <c:v>5.1262013636445595E-4</c:v>
                </c:pt>
                <c:pt idx="3">
                  <c:v>1.4242790360915699E-3</c:v>
                </c:pt>
                <c:pt idx="4">
                  <c:v>1.7328634127614501E-3</c:v>
                </c:pt>
                <c:pt idx="5">
                  <c:v>1.9010235561839101E-3</c:v>
                </c:pt>
                <c:pt idx="6">
                  <c:v>1.36698706930473E-3</c:v>
                </c:pt>
                <c:pt idx="7">
                  <c:v>2.22582065587466E-3</c:v>
                </c:pt>
                <c:pt idx="8">
                  <c:v>5.72578921292394E-3</c:v>
                </c:pt>
                <c:pt idx="9">
                  <c:v>3.7531660543161302E-3</c:v>
                </c:pt>
                <c:pt idx="10">
                  <c:v>1.3434580759791499E-3</c:v>
                </c:pt>
                <c:pt idx="11">
                  <c:v>1.1117253666265601E-3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D-407C-AB37-8BE262E768A6}"/>
            </c:ext>
          </c:extLst>
        </c:ser>
        <c:ser>
          <c:idx val="3"/>
          <c:order val="3"/>
          <c:tx>
            <c:strRef>
              <c:f>'Monthly Visitation By Region'!$A$24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Visitation By Region'!$B$20:$M$20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'Monthly Visitation By Region'!$B$24:$M$24</c:f>
              <c:numCache>
                <c:formatCode>0.00%</c:formatCode>
                <c:ptCount val="12"/>
                <c:pt idx="0">
                  <c:v>1.14908253553279E-3</c:v>
                </c:pt>
                <c:pt idx="1">
                  <c:v>1.1777133676140301E-3</c:v>
                </c:pt>
                <c:pt idx="2">
                  <c:v>2.8550585116011999E-3</c:v>
                </c:pt>
                <c:pt idx="3">
                  <c:v>2.8702797889124201E-3</c:v>
                </c:pt>
                <c:pt idx="4">
                  <c:v>1.76691724461711E-3</c:v>
                </c:pt>
                <c:pt idx="5">
                  <c:v>5.9341442080756198E-4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2D-407C-AB37-8BE262E7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0443952"/>
        <c:axId val="740438192"/>
      </c:barChart>
      <c:catAx>
        <c:axId val="74044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438192"/>
        <c:crosses val="autoZero"/>
        <c:auto val="1"/>
        <c:lblAlgn val="ctr"/>
        <c:lblOffset val="100"/>
        <c:noMultiLvlLbl val="0"/>
      </c:catAx>
      <c:valAx>
        <c:axId val="74043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44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Workers Worked</a:t>
            </a:r>
            <a:r>
              <a:rPr lang="en-US" sz="1000" b="1" baseline="0"/>
              <a:t> from Home Trend in El Dorado County</a:t>
            </a:r>
            <a:endParaRPr lang="en-US" sz="1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Sheet3!$C$5</c:f>
              <c:strCache>
                <c:ptCount val="1"/>
                <c:pt idx="0">
                  <c:v>Total Workers (ED County)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Sheet3!$D$4:$H$4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Sheet3!$D$5:$H$5</c:f>
              <c:numCache>
                <c:formatCode>General</c:formatCode>
                <c:ptCount val="5"/>
                <c:pt idx="0">
                  <c:v>81390</c:v>
                </c:pt>
                <c:pt idx="1">
                  <c:v>83461</c:v>
                </c:pt>
                <c:pt idx="2">
                  <c:v>84184</c:v>
                </c:pt>
                <c:pt idx="3">
                  <c:v>85493</c:v>
                </c:pt>
                <c:pt idx="4">
                  <c:v>86127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A3-42F6-B4FE-A9B888EA5D2E}"/>
            </c:ext>
          </c:extLst>
        </c:ser>
        <c:ser>
          <c:idx val="1"/>
          <c:order val="1"/>
          <c:tx>
            <c:strRef>
              <c:f>Sheet3!$C$6</c:f>
              <c:strCache>
                <c:ptCount val="1"/>
                <c:pt idx="0">
                  <c:v>Workers Worked from Home (ED County)</c:v>
                </c:pt>
              </c:strCache>
            </c:strRef>
          </c:tx>
          <c:spPr>
            <a:solidFill>
              <a:srgbClr val="4C763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Sheet3!$D$4:$H$4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Sheet3!$D$6:$H$6</c:f>
              <c:numCache>
                <c:formatCode>General</c:formatCode>
                <c:ptCount val="5"/>
                <c:pt idx="0">
                  <c:v>7773</c:v>
                </c:pt>
                <c:pt idx="1">
                  <c:v>7912</c:v>
                </c:pt>
                <c:pt idx="2">
                  <c:v>9787</c:v>
                </c:pt>
                <c:pt idx="3">
                  <c:v>12898</c:v>
                </c:pt>
                <c:pt idx="4">
                  <c:v>15050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A3-42F6-B4FE-A9B888EA5D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5259632"/>
        <c:axId val="975273072"/>
      </c:barChart>
      <c:lineChart>
        <c:grouping val="standard"/>
        <c:varyColors val="0"/>
        <c:ser>
          <c:idx val="2"/>
          <c:order val="2"/>
          <c:tx>
            <c:strRef>
              <c:f>Sheet3!$C$7</c:f>
              <c:strCache>
                <c:ptCount val="1"/>
                <c:pt idx="0">
                  <c:v>Percentage (El Dorado County)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rgbClr val="4C763D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Sheet3!$D$7:$H$7</c:f>
              <c:numCache>
                <c:formatCode>0%</c:formatCode>
                <c:ptCount val="5"/>
                <c:pt idx="0">
                  <c:v>9.5503133063029863E-2</c:v>
                </c:pt>
                <c:pt idx="1">
                  <c:v>9.4798768286984345E-2</c:v>
                </c:pt>
                <c:pt idx="2">
                  <c:v>0.11625724603250023</c:v>
                </c:pt>
                <c:pt idx="3">
                  <c:v>0.15086615278443849</c:v>
                </c:pt>
                <c:pt idx="4">
                  <c:v>0.17474195084003855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A3-42F6-B4FE-A9B888EA5D2E}"/>
            </c:ext>
          </c:extLst>
        </c:ser>
        <c:ser>
          <c:idx val="3"/>
          <c:order val="3"/>
          <c:tx>
            <c:strRef>
              <c:f>Sheet3!$C$8</c:f>
              <c:strCache>
                <c:ptCount val="1"/>
                <c:pt idx="0">
                  <c:v>Percentage (California)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accent2"/>
                      </a:solidFill>
                    </a:ln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Sheet3!$D$4:$H$4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Sheet3!$D$8:$H$8</c:f>
              <c:numCache>
                <c:formatCode>0%</c:formatCode>
                <c:ptCount val="5"/>
                <c:pt idx="0">
                  <c:v>5.7015072374306537E-2</c:v>
                </c:pt>
                <c:pt idx="1">
                  <c:v>5.9036514470588136E-2</c:v>
                </c:pt>
                <c:pt idx="2">
                  <c:v>8.3865463677087568E-2</c:v>
                </c:pt>
                <c:pt idx="3">
                  <c:v>0.11358084545535395</c:v>
                </c:pt>
                <c:pt idx="4">
                  <c:v>0.13625990814052646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A3-42F6-B4FE-A9B888EA5D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5282672"/>
        <c:axId val="975284112"/>
      </c:lineChart>
      <c:catAx>
        <c:axId val="97525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273072"/>
        <c:crosses val="autoZero"/>
        <c:auto val="1"/>
        <c:lblAlgn val="ctr"/>
        <c:lblOffset val="100"/>
        <c:noMultiLvlLbl val="0"/>
      </c:catAx>
      <c:valAx>
        <c:axId val="97527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259632"/>
        <c:crosses val="autoZero"/>
        <c:crossBetween val="between"/>
      </c:valAx>
      <c:valAx>
        <c:axId val="97528411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282672"/>
        <c:crosses val="max"/>
        <c:crossBetween val="between"/>
      </c:valAx>
      <c:catAx>
        <c:axId val="97528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5284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022523347372278E-2"/>
          <c:y val="0.81996089487872093"/>
          <c:w val="0.96415650369285233"/>
          <c:h val="0.14538208905397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bert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fld id="{3EACCEEA-4EA1-48EE-BDAC-98A759FA77E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bert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bert Sans" pitchFamily="2" charset="0"/>
              </a:defRPr>
            </a:lvl1pPr>
          </a:lstStyle>
          <a:p>
            <a:fld id="{C1D6C90A-0489-4A6F-917D-68C9BBF14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4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EE83-27F9-4EF9-AB62-18BC0743F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EE83-27F9-4EF9-AB62-18BC0743F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seeing a similar trend in ED County to California</a:t>
            </a:r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EE83-27F9-4EF9-AB62-18BC0743F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look for more available data regarding Apple Hill volumes over years</a:t>
            </a:r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EE83-27F9-4EF9-AB62-18BC0743F9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1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seeing same trend in ED County as California</a:t>
            </a:r>
            <a:endParaRPr lang="en-UM" dirty="0"/>
          </a:p>
          <a:p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5EE83-27F9-4EF9-AB62-18BC0743F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274889"/>
            <a:ext cx="10058400" cy="172561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68762"/>
            <a:ext cx="10058400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73" y="1752600"/>
            <a:ext cx="2108315" cy="29867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242" y="5737007"/>
            <a:ext cx="5476875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Presenter(s)  |  Date</a:t>
            </a:r>
          </a:p>
        </p:txBody>
      </p:sp>
    </p:spTree>
    <p:extLst>
      <p:ext uri="{BB962C8B-B14F-4D97-AF65-F5344CB8AC3E}">
        <p14:creationId xmlns:p14="http://schemas.microsoft.com/office/powerpoint/2010/main" val="119985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hoto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630471"/>
            <a:ext cx="5243276" cy="848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20" y="1697067"/>
            <a:ext cx="657225" cy="77098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2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5520" y="1687542"/>
            <a:ext cx="4467225" cy="7478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bg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Edit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C3084B-285B-E9FE-5ED2-7287AD6F9A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8700" y="671513"/>
            <a:ext cx="5486400" cy="510698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>
                <a:latin typeface="Albert Sans" pitchFamily="2" charset="0"/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1371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3313908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3652275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33445-1BE8-69BF-F3E2-21692D7B2ABD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1A45EA3-8CF2-6E30-BCA6-8DE11D834E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3DDBF16-6DBA-6AA4-8C20-FDF828F404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</p:spTree>
    <p:extLst>
      <p:ext uri="{BB962C8B-B14F-4D97-AF65-F5344CB8AC3E}">
        <p14:creationId xmlns:p14="http://schemas.microsoft.com/office/powerpoint/2010/main" val="110730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3313908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3652275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33445-1BE8-69BF-F3E2-21692D7B2ABD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1A45EA3-8CF2-6E30-BCA6-8DE11D834E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3DDBF16-6DBA-6AA4-8C20-FDF828F404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</p:spTree>
    <p:extLst>
      <p:ext uri="{BB962C8B-B14F-4D97-AF65-F5344CB8AC3E}">
        <p14:creationId xmlns:p14="http://schemas.microsoft.com/office/powerpoint/2010/main" val="82241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322A91-BE8E-50F4-012D-49535EFD7C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1378100"/>
            <a:ext cx="5050740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SECTION NUMBER OR HEADER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731523"/>
            <a:ext cx="5050740" cy="1697476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628416"/>
            <a:ext cx="5048140" cy="230545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407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322A91-BE8E-50F4-012D-49535EFD7C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1378100"/>
            <a:ext cx="5050740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SECTION NUMBER OR HEADER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731523"/>
            <a:ext cx="5050740" cy="1697476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Divider Slide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628416"/>
            <a:ext cx="5048140" cy="230545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5383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Wide –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211339-0B35-FB1F-399E-3E7308034B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73" y="685800"/>
            <a:ext cx="2108315" cy="29867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36DA3-1629-EAEC-1143-827A45A8E5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486" y="3448050"/>
            <a:ext cx="10971438" cy="34099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2078491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416858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102630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Wide –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211339-0B35-FB1F-399E-3E7308034B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73" y="685800"/>
            <a:ext cx="2108315" cy="29867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36DA3-1629-EAEC-1143-827A45A8E5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486" y="3448050"/>
            <a:ext cx="10971438" cy="34099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2078491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416858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157194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Wide –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211339-0B35-FB1F-399E-3E7308034B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73" y="685800"/>
            <a:ext cx="2108315" cy="29867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36DA3-1629-EAEC-1143-827A45A8E5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486" y="3448050"/>
            <a:ext cx="10971438" cy="34099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2078491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416858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Divider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3611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 preserve="1" userDrawn="1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43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274889"/>
            <a:ext cx="10058400" cy="172561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68762"/>
            <a:ext cx="10058400" cy="750888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73" y="1752600"/>
            <a:ext cx="2108315" cy="298678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9B576E0-BC1B-370A-B8FB-3907750677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242" y="5737007"/>
            <a:ext cx="5476875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Presenter(s)  |  Date</a:t>
            </a:r>
          </a:p>
        </p:txBody>
      </p:sp>
    </p:spTree>
    <p:extLst>
      <p:ext uri="{BB962C8B-B14F-4D97-AF65-F5344CB8AC3E}">
        <p14:creationId xmlns:p14="http://schemas.microsoft.com/office/powerpoint/2010/main" val="35041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8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latin typeface="Albert Sans" pitchFamily="2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766C90E-2323-63B4-04D9-63E102ADFA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9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766C90E-2323-63B4-04D9-63E102ADFA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-Brand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latin typeface="Albert Sans" pitchFamily="2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6B26EC0C-27F8-ECAE-BA42-ED08680649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62A5F5-FCC3-0408-E845-6A8388701725}"/>
              </a:ext>
            </a:extLst>
          </p:cNvPr>
          <p:cNvCxnSpPr/>
          <p:nvPr userDrawn="1"/>
        </p:nvCxnSpPr>
        <p:spPr>
          <a:xfrm>
            <a:off x="2050991" y="6287049"/>
            <a:ext cx="0" cy="259029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18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-branded Footer with Larg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latin typeface="Albert Sans" pitchFamily="2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20233D6-249D-DAAB-24BE-2F74C94414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98" y="6317597"/>
            <a:ext cx="391959" cy="20722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31CABC-2EBA-B52A-1D15-1ADB98950E74}"/>
              </a:ext>
            </a:extLst>
          </p:cNvPr>
          <p:cNvCxnSpPr/>
          <p:nvPr userDrawn="1"/>
        </p:nvCxnSpPr>
        <p:spPr>
          <a:xfrm>
            <a:off x="1102402" y="6287049"/>
            <a:ext cx="0" cy="259029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4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2DC0-EA31-B62B-26A4-5564E5444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455" y="694027"/>
            <a:ext cx="10972799" cy="592137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4D9D-09B4-E33B-4D2A-298670FC0B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458" y="1619253"/>
            <a:ext cx="10972798" cy="4362445"/>
          </a:xfrm>
        </p:spPr>
        <p:txBody>
          <a:bodyPr anchor="t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FFCD-AE60-9480-6D4B-F4276EE3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0658"/>
            <a:ext cx="548325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4873CF-39F5-843A-99BE-876CE84170B4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E94C100-5C0D-45A8-2A06-1D18057661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7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1080">
          <p15:clr>
            <a:srgbClr val="FBAE40"/>
          </p15:clr>
        </p15:guide>
        <p15:guide id="3" orient="horz" pos="37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2DC0-EA31-B62B-26A4-5564E5444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455" y="694027"/>
            <a:ext cx="10972799" cy="592137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4D9D-09B4-E33B-4D2A-298670FC0B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458" y="1619253"/>
            <a:ext cx="10972798" cy="4362445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FFCD-AE60-9480-6D4B-F4276EE3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0658"/>
            <a:ext cx="548325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4873CF-39F5-843A-99BE-876CE84170B4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E94C100-5C0D-45A8-2A06-1D18057661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1080">
          <p15:clr>
            <a:srgbClr val="FBAE40"/>
          </p15:clr>
        </p15:guide>
        <p15:guide id="3" orient="horz" pos="37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7"/>
            <a:ext cx="5380558" cy="447763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0"/>
            <a:ext cx="5380558" cy="3924293"/>
          </a:xfrm>
        </p:spPr>
        <p:txBody>
          <a:bodyPr anchor="t" anchorCtr="0"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609637"/>
            <a:ext cx="5407057" cy="447761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2057399"/>
            <a:ext cx="5407055" cy="3924302"/>
          </a:xfrm>
        </p:spPr>
        <p:txBody>
          <a:bodyPr anchor="t" anchorCtr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7"/>
            <a:ext cx="5380558" cy="447763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0"/>
            <a:ext cx="5380558" cy="3924293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609637"/>
            <a:ext cx="5407057" cy="447761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2057399"/>
            <a:ext cx="5407055" cy="3924302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062051"/>
            <a:ext cx="4906689" cy="1725612"/>
          </a:xfrm>
        </p:spPr>
        <p:txBody>
          <a:bodyPr anchor="t" anchorCtr="0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78287"/>
            <a:ext cx="4953985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73" y="1602823"/>
            <a:ext cx="2108315" cy="29867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6" y="5555701"/>
            <a:ext cx="4961868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Presenter(s) 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6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1609638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2057405"/>
            <a:ext cx="3444909" cy="3924289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1609638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2057401"/>
            <a:ext cx="3444909" cy="392430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1609637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2058094"/>
            <a:ext cx="3444875" cy="392360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2882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1609638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2057405"/>
            <a:ext cx="3444909" cy="392428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1609638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2057401"/>
            <a:ext cx="3444909" cy="39243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1609637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2058094"/>
            <a:ext cx="3444875" cy="39236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5994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8"/>
            <a:ext cx="2549559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4"/>
            <a:ext cx="2549559" cy="392429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18349" y="1609637"/>
            <a:ext cx="2549596" cy="44776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18394" y="2057399"/>
            <a:ext cx="2549559" cy="3924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994" y="1609637"/>
            <a:ext cx="2549586" cy="447762"/>
          </a:xfrm>
        </p:spPr>
        <p:txBody>
          <a:bodyPr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4047" y="2058093"/>
            <a:ext cx="2549560" cy="39236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9629" y="1609726"/>
            <a:ext cx="2549596" cy="448108"/>
          </a:xfrm>
        </p:spPr>
        <p:txBody>
          <a:bodyPr/>
          <a:lstStyle>
            <a:lvl1pPr marL="0" indent="0">
              <a:buNone/>
              <a:defRPr lang="en-US" sz="22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9700" y="2058093"/>
            <a:ext cx="2549525" cy="392360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27907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8"/>
            <a:ext cx="2549559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4"/>
            <a:ext cx="2549559" cy="392429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18349" y="1609637"/>
            <a:ext cx="2549596" cy="44776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18394" y="2057399"/>
            <a:ext cx="2549559" cy="3924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994" y="1609637"/>
            <a:ext cx="2549586" cy="447762"/>
          </a:xfrm>
        </p:spPr>
        <p:txBody>
          <a:bodyPr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4047" y="2058093"/>
            <a:ext cx="2549560" cy="392360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9629" y="1609726"/>
            <a:ext cx="2549596" cy="448108"/>
          </a:xfrm>
        </p:spPr>
        <p:txBody>
          <a:bodyPr/>
          <a:lstStyle>
            <a:lvl1pPr marL="0" indent="0">
              <a:buNone/>
              <a:defRPr lang="en-US" sz="22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9700" y="2058093"/>
            <a:ext cx="2549525" cy="392360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035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AD0456-6AD4-90D0-8380-9DDC28A4F6A2}"/>
              </a:ext>
            </a:extLst>
          </p:cNvPr>
          <p:cNvSpPr/>
          <p:nvPr userDrawn="1"/>
        </p:nvSpPr>
        <p:spPr>
          <a:xfrm>
            <a:off x="4935812" y="1600199"/>
            <a:ext cx="2125578" cy="346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5" y="1577748"/>
            <a:ext cx="4147363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019299"/>
            <a:ext cx="4147457" cy="302078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18FC80-D46E-00D1-4629-EED99C862EF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8E0FB47-925E-0AF9-23E0-32D56B289B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DC433F-D246-62F6-E126-D69DA9703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906C3-28BD-D3A2-371D-D6E32C8361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75641" y="1808523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FBDA0B-318B-F15C-947F-D84E6AF9B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633" y="3611422"/>
            <a:ext cx="1773936" cy="6822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E69030-23BA-350C-778F-C4A26A353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633" y="4321088"/>
            <a:ext cx="1773936" cy="22159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AF66FE-CEB0-3CA1-93EB-01CFD631E9A2}"/>
              </a:ext>
            </a:extLst>
          </p:cNvPr>
          <p:cNvSpPr/>
          <p:nvPr userDrawn="1"/>
        </p:nvSpPr>
        <p:spPr>
          <a:xfrm>
            <a:off x="7194599" y="1600199"/>
            <a:ext cx="2125578" cy="346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CF36531-B41F-BF1E-1DEF-344A6660F5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34428" y="1797637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7B629FE-87D8-D2F8-B2FD-4D3B29A89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0420" y="3600536"/>
            <a:ext cx="1773936" cy="6822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FACAC52-1FEE-38C4-C86D-472D4BD12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0420" y="4321088"/>
            <a:ext cx="1773936" cy="22159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0E414-36AE-D609-026F-7039841A71EF}"/>
              </a:ext>
            </a:extLst>
          </p:cNvPr>
          <p:cNvSpPr/>
          <p:nvPr userDrawn="1"/>
        </p:nvSpPr>
        <p:spPr>
          <a:xfrm>
            <a:off x="9453386" y="1600199"/>
            <a:ext cx="2125578" cy="346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AE3C95D-0851-E6CE-F4E2-CC7D8CDD9A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3215" y="1819408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3667600-801D-4AA7-67F0-1F481AFA01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29207" y="3622307"/>
            <a:ext cx="1773936" cy="6822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A2DF63D-B33A-623B-EA9E-0A82F3B86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29207" y="4321088"/>
            <a:ext cx="1773936" cy="22159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3877220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268795-3CBF-AEBD-2044-CE3F753D6C3E}"/>
              </a:ext>
            </a:extLst>
          </p:cNvPr>
          <p:cNvSpPr/>
          <p:nvPr userDrawn="1"/>
        </p:nvSpPr>
        <p:spPr>
          <a:xfrm>
            <a:off x="5184843" y="0"/>
            <a:ext cx="70071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5" y="1974319"/>
            <a:ext cx="4147363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312686"/>
            <a:ext cx="4147457" cy="2845806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18FC80-D46E-00D1-4629-EED99C862EF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8E0FB47-925E-0AF9-23E0-32D56B289B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DC433F-D246-62F6-E126-D69DA9703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906C3-28BD-D3A2-371D-D6E32C8361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40831" y="71994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FBDA0B-318B-F15C-947F-D84E6AF9B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5383" y="2305455"/>
            <a:ext cx="1773936" cy="49561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E69030-23BA-350C-778F-C4A26A353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5383" y="2871974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D5BA4CB7-D779-B9EA-B652-3D6036A25D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40831" y="343246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9B46167-7B05-6611-2902-1EC0E6265A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5383" y="5026883"/>
            <a:ext cx="1773936" cy="48266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A2444E6-26B9-361A-D8C8-9ABB2436F1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5383" y="5593402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5E10FF95-98DC-D454-DB63-636D52E9C7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64490" y="71994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5DD7FB1F-6ECC-BF60-1B06-E801C1025C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9042" y="2305455"/>
            <a:ext cx="1773936" cy="49561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196C028-2CA8-0099-DC70-E957713C0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9042" y="2871974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421BD4E0-5B53-4D5D-F0DB-EB0CD6707AF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964490" y="343246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16375F5D-2621-C16D-C432-7EC8536DD0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9042" y="5026883"/>
            <a:ext cx="1773936" cy="48266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1116602C-B5BE-307F-2A03-D5E25D08DE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042" y="5593402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BBB786F6-9EDA-5EB2-A0E9-F2CD73839C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52660" y="71994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5D5F057-458E-4262-3CE9-8234C4149B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97212" y="2305455"/>
            <a:ext cx="1773936" cy="49561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8949AB06-98C4-238E-BC84-15F5943A75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97212" y="2871974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0" name="Picture Placeholder 10">
            <a:extLst>
              <a:ext uri="{FF2B5EF4-FFF2-40B4-BE49-F238E27FC236}">
                <a16:creationId xmlns:a16="http://schemas.microsoft.com/office/drawing/2014/main" id="{286AABBB-7E78-3B6C-1C08-442FF881EE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52660" y="343246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0BADB182-3463-8C7D-DAF8-F77AA897F6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97212" y="5026883"/>
            <a:ext cx="1773936" cy="48266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018BB48-2FC9-98B0-D280-638A74F9E1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97212" y="5593402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2099832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631601"/>
            <a:ext cx="2558142" cy="284580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18FC80-D46E-00D1-4629-EED99C862EF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8E0FB47-925E-0AF9-23E0-32D56B289B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DC433F-D246-62F6-E126-D69DA9703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906C3-28BD-D3A2-371D-D6E32C8361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3865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FBDA0B-318B-F15C-947F-D84E6AF9B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5259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E69030-23BA-350C-778F-C4A26A353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5259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5E10FF95-98DC-D454-DB63-636D52E9C7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2695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5DD7FB1F-6ECC-BF60-1B06-E801C1025C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53976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196C028-2CA8-0099-DC70-E957713C0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53976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BBB786F6-9EDA-5EB2-A0E9-F2CD73839C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63281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5D5F057-458E-4262-3CE9-8234C4149B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5602" y="2224430"/>
            <a:ext cx="152706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8949AB06-98C4-238E-BC84-15F5943A75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3632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F64FAA9-7A5F-576F-BFB7-2B141756FE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4916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A8C05B5-08EE-2E9A-959B-C438E143E9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44916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848AC9F-7F5D-5ED0-74FA-20E1DF59EB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76314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49292437-6DCB-75D3-1FAE-EDFB3A18BD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76314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2B542B28-A894-D204-43BC-C63822BD091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124449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53" name="Picture Placeholder 10">
            <a:extLst>
              <a:ext uri="{FF2B5EF4-FFF2-40B4-BE49-F238E27FC236}">
                <a16:creationId xmlns:a16="http://schemas.microsoft.com/office/drawing/2014/main" id="{10C2E8AF-C99D-4CA0-DC8F-DC4149E6C1F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55033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54" name="Picture Placeholder 10">
            <a:extLst>
              <a:ext uri="{FF2B5EF4-FFF2-40B4-BE49-F238E27FC236}">
                <a16:creationId xmlns:a16="http://schemas.microsoft.com/office/drawing/2014/main" id="{5464B759-415D-41C4-6EE2-E226D26BCE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82980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A990F543-32EA-E9F6-57F8-6A0A5CE9E8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04374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1F070C43-9EE0-4D93-EDCE-A3FDA29BED5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04374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77CC3293-9D17-14CA-4208-A31C514FB7F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121810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12BB6045-70AA-F661-E8E4-EA275AFACB3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43091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255AE49-32B5-1581-BC69-3B9498530B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43091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0" name="Picture Placeholder 10">
            <a:extLst>
              <a:ext uri="{FF2B5EF4-FFF2-40B4-BE49-F238E27FC236}">
                <a16:creationId xmlns:a16="http://schemas.microsoft.com/office/drawing/2014/main" id="{2925E708-B9C8-0A1A-B9F6-EDB1F608BF5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452396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FBB525B8-5D3B-A486-1900-A5D76251A0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4717" y="4934973"/>
            <a:ext cx="152706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E4AED857-0EC9-59CF-7C35-8D0E5102C45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72747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AF28A276-EBF7-A0C5-D20A-D54B8C046B3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34031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F2448E31-337A-5935-9C96-38693B149B7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34031" y="5501492"/>
            <a:ext cx="1529038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6FD3F760-C379-F830-1960-ACBEFF0AA67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65429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Firstname</a:t>
            </a:r>
            <a:endParaRPr lang="en-US" dirty="0"/>
          </a:p>
          <a:p>
            <a:pPr lvl="0"/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72204CFD-45B6-C618-F3BE-1542718E4D6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65429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7" name="Picture Placeholder 10">
            <a:extLst>
              <a:ext uri="{FF2B5EF4-FFF2-40B4-BE49-F238E27FC236}">
                <a16:creationId xmlns:a16="http://schemas.microsoft.com/office/drawing/2014/main" id="{84E551DC-46A6-D849-D454-A75059584ED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113564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112C5920-3DF8-F33A-DAC2-A8374AD9055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444148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4230380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5117" y="0"/>
            <a:ext cx="7916883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Map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50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066505"/>
            <a:ext cx="3393374" cy="1439189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Map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194462"/>
            <a:ext cx="3415040" cy="273941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DCDA363-5277-936F-9C0B-941BA3F0F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91" y="2826327"/>
            <a:ext cx="3415040" cy="261258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</a:lstStyle>
          <a:p>
            <a:pPr lvl="0"/>
            <a:r>
              <a:rPr lang="en-US" dirty="0"/>
              <a:t>Place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7531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5117" y="0"/>
            <a:ext cx="7916883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Map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50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066505"/>
            <a:ext cx="3393374" cy="1439189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Map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194462"/>
            <a:ext cx="3415040" cy="273941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DCDA363-5277-936F-9C0B-941BA3F0F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91" y="2826327"/>
            <a:ext cx="3415040" cy="261258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</a:lstStyle>
          <a:p>
            <a:pPr lvl="0"/>
            <a:r>
              <a:rPr lang="en-US" dirty="0"/>
              <a:t>Place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6772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Fu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Map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5638498"/>
            <a:ext cx="10043556" cy="679168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Map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F801C5-7049-1905-60BA-88E125D95F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3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062051"/>
            <a:ext cx="4906689" cy="1725612"/>
          </a:xfrm>
        </p:spPr>
        <p:txBody>
          <a:bodyPr anchor="t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30662"/>
            <a:ext cx="4953985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Your Subtitle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6" y="5555701"/>
            <a:ext cx="4961868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Presenter(s) 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1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42246" y="682388"/>
            <a:ext cx="4544704" cy="5268036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Map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5" y="616126"/>
            <a:ext cx="6053479" cy="81688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Map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69" y="1843325"/>
            <a:ext cx="6092129" cy="413439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DCDA363-5277-936F-9C0B-941BA3F0F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90" y="1475190"/>
            <a:ext cx="6092129" cy="261258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F7E42-0372-48EF-524C-22F86E6515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21F168-6C27-FE32-937A-72FE75CF1783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5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Icon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1607190"/>
            <a:ext cx="4121184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4111658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3409496"/>
            <a:ext cx="4111658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81599" y="2428787"/>
            <a:ext cx="3006769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81599" y="3409496"/>
            <a:ext cx="3006725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0" y="2428876"/>
            <a:ext cx="3006725" cy="448108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2500" y="3409496"/>
            <a:ext cx="3006725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5181599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B89-5C8B-8F69-365D-CB5E94F078B8}"/>
              </a:ext>
            </a:extLst>
          </p:cNvPr>
          <p:cNvCxnSpPr>
            <a:cxnSpLocks/>
          </p:cNvCxnSpPr>
          <p:nvPr userDrawn="1"/>
        </p:nvCxnSpPr>
        <p:spPr>
          <a:xfrm>
            <a:off x="8572500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94543A-54E7-A061-A7C9-24503548B115}"/>
              </a:ext>
            </a:extLst>
          </p:cNvPr>
          <p:cNvSpPr/>
          <p:nvPr userDrawn="1"/>
        </p:nvSpPr>
        <p:spPr>
          <a:xfrm>
            <a:off x="5181599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78B9A6-E8E2-3C5A-24DB-3EE263F747AA}"/>
              </a:ext>
            </a:extLst>
          </p:cNvPr>
          <p:cNvSpPr/>
          <p:nvPr userDrawn="1"/>
        </p:nvSpPr>
        <p:spPr>
          <a:xfrm>
            <a:off x="8572500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2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5400">
          <p15:clr>
            <a:srgbClr val="FBAE40"/>
          </p15:clr>
        </p15:guide>
        <p15:guide id="3" pos="29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Icon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1607190"/>
            <a:ext cx="4096970" cy="594930"/>
          </a:xfrm>
        </p:spPr>
        <p:txBody>
          <a:bodyPr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4096968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3328471"/>
            <a:ext cx="4096969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9007" y="2428787"/>
            <a:ext cx="2979362" cy="615359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9007" y="3328471"/>
            <a:ext cx="2979318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639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99888" y="2428786"/>
            <a:ext cx="2979347" cy="615355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9939" y="3328471"/>
            <a:ext cx="2979318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5199007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0C2250-F7F6-113E-52DE-67A0751E35DA}"/>
              </a:ext>
            </a:extLst>
          </p:cNvPr>
          <p:cNvCxnSpPr>
            <a:cxnSpLocks/>
          </p:cNvCxnSpPr>
          <p:nvPr userDrawn="1"/>
        </p:nvCxnSpPr>
        <p:spPr>
          <a:xfrm>
            <a:off x="8599888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6B36B-EAC7-2674-B07F-3F5AE74EAB6D}"/>
              </a:ext>
            </a:extLst>
          </p:cNvPr>
          <p:cNvCxnSpPr>
            <a:cxnSpLocks/>
          </p:cNvCxnSpPr>
          <p:nvPr userDrawn="1"/>
        </p:nvCxnSpPr>
        <p:spPr>
          <a:xfrm>
            <a:off x="4257675" y="6174735"/>
            <a:ext cx="7327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EB6E8A4-6BD6-7B05-D470-9D4BC0458685}"/>
              </a:ext>
            </a:extLst>
          </p:cNvPr>
          <p:cNvSpPr/>
          <p:nvPr userDrawn="1"/>
        </p:nvSpPr>
        <p:spPr>
          <a:xfrm>
            <a:off x="5199007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3DEFE8-FDC7-A0C9-AAE3-57205945B7B2}"/>
              </a:ext>
            </a:extLst>
          </p:cNvPr>
          <p:cNvSpPr/>
          <p:nvPr userDrawn="1"/>
        </p:nvSpPr>
        <p:spPr>
          <a:xfrm>
            <a:off x="8599888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50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264">
          <p15:clr>
            <a:srgbClr val="FBAE40"/>
          </p15:clr>
        </p15:guide>
        <p15:guide id="3" pos="5400">
          <p15:clr>
            <a:srgbClr val="FBAE40"/>
          </p15:clr>
        </p15:guide>
        <p15:guide id="4" pos="29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Boxe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9" y="1390563"/>
            <a:ext cx="5398308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7" y="1838325"/>
            <a:ext cx="5410873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3" y="1990725"/>
            <a:ext cx="5107983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80948" y="1390563"/>
            <a:ext cx="5398307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6177808" y="1838325"/>
            <a:ext cx="5407734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39734" y="1990725"/>
            <a:ext cx="5080742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1852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792">
          <p15:clr>
            <a:srgbClr val="FBAE40"/>
          </p15:clr>
        </p15:guide>
        <p15:guide id="3" pos="388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Boxes - Ja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8" y="1390563"/>
            <a:ext cx="5407055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8" y="1838325"/>
            <a:ext cx="5410202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3" y="1990725"/>
            <a:ext cx="5107983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2199" y="1396707"/>
            <a:ext cx="5407055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6169058" y="1844469"/>
            <a:ext cx="5410197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30984" y="1996869"/>
            <a:ext cx="5089491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2375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406977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406977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886113"/>
            <a:ext cx="5407056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24" y="4343399"/>
            <a:ext cx="5406977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54102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3863" y="1457325"/>
            <a:ext cx="5415338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29058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4070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407060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0575" y="3886113"/>
            <a:ext cx="5398681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80600" y="4343399"/>
            <a:ext cx="5398602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" y="1457325"/>
            <a:ext cx="5407003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199" y="1457325"/>
            <a:ext cx="5407003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88459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398656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398656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0575" y="3886113"/>
            <a:ext cx="5398735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80601" y="4343399"/>
            <a:ext cx="5398656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" y="1457325"/>
            <a:ext cx="539865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199" y="1457325"/>
            <a:ext cx="5407057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8636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40334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403340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5865" y="3886113"/>
            <a:ext cx="5403418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5916" y="4343399"/>
            <a:ext cx="5403340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" y="1457325"/>
            <a:ext cx="5403339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199" y="1457325"/>
            <a:ext cx="540334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3852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1607190"/>
            <a:ext cx="3359184" cy="594930"/>
          </a:xfrm>
        </p:spPr>
        <p:txBody>
          <a:bodyPr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3340134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3328471"/>
            <a:ext cx="3340134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86261" y="2428787"/>
            <a:ext cx="2119884" cy="615359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86261" y="3328471"/>
            <a:ext cx="2119853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639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804" y="2428786"/>
            <a:ext cx="2119875" cy="615355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2853" y="3328471"/>
            <a:ext cx="2119854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9341" y="2428875"/>
            <a:ext cx="2119884" cy="615831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400" y="3328471"/>
            <a:ext cx="2119825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468626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0C2250-F7F6-113E-52DE-67A0751E35DA}"/>
              </a:ext>
            </a:extLst>
          </p:cNvPr>
          <p:cNvCxnSpPr>
            <a:cxnSpLocks/>
          </p:cNvCxnSpPr>
          <p:nvPr userDrawn="1"/>
        </p:nvCxnSpPr>
        <p:spPr>
          <a:xfrm>
            <a:off x="7072804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B89-5C8B-8F69-365D-CB5E94F078B8}"/>
              </a:ext>
            </a:extLst>
          </p:cNvPr>
          <p:cNvCxnSpPr>
            <a:cxnSpLocks/>
          </p:cNvCxnSpPr>
          <p:nvPr userDrawn="1"/>
        </p:nvCxnSpPr>
        <p:spPr>
          <a:xfrm>
            <a:off x="945934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6B36B-EAC7-2674-B07F-3F5AE74EAB6D}"/>
              </a:ext>
            </a:extLst>
          </p:cNvPr>
          <p:cNvCxnSpPr>
            <a:cxnSpLocks/>
          </p:cNvCxnSpPr>
          <p:nvPr userDrawn="1"/>
        </p:nvCxnSpPr>
        <p:spPr>
          <a:xfrm>
            <a:off x="4257675" y="6174735"/>
            <a:ext cx="7327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EB6E8A4-6BD6-7B05-D470-9D4BC0458685}"/>
              </a:ext>
            </a:extLst>
          </p:cNvPr>
          <p:cNvSpPr/>
          <p:nvPr userDrawn="1"/>
        </p:nvSpPr>
        <p:spPr>
          <a:xfrm>
            <a:off x="46862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3DEFE8-FDC7-A0C9-AAE3-57205945B7B2}"/>
              </a:ext>
            </a:extLst>
          </p:cNvPr>
          <p:cNvSpPr/>
          <p:nvPr userDrawn="1"/>
        </p:nvSpPr>
        <p:spPr>
          <a:xfrm>
            <a:off x="70484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0792E6-3469-F1FD-C7A2-44A70284E58F}"/>
              </a:ext>
            </a:extLst>
          </p:cNvPr>
          <p:cNvSpPr/>
          <p:nvPr userDrawn="1"/>
        </p:nvSpPr>
        <p:spPr>
          <a:xfrm>
            <a:off x="9458286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7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 Photo and Overl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274889"/>
            <a:ext cx="10058400" cy="172561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68762"/>
            <a:ext cx="10058400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73" y="1752600"/>
            <a:ext cx="2108315" cy="29867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5705475"/>
            <a:ext cx="5476875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Presenter(s) 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1FE67-2914-BDD9-F851-A3D0633540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 dpi="0" rotWithShape="0">
            <a:blip>
              <a:alphaModFix amt="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42176" t="8284" r="23790" b="-21051"/>
            </a:stretch>
          </a:blipFill>
          <a:effectLst/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9939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6" y="1607190"/>
            <a:ext cx="3447383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3465354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3409496"/>
            <a:ext cx="3438398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86261" y="2428787"/>
            <a:ext cx="2119884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86261" y="3409496"/>
            <a:ext cx="2119853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804" y="2428787"/>
            <a:ext cx="2119875" cy="44776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2853" y="3409496"/>
            <a:ext cx="2119854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9341" y="2428876"/>
            <a:ext cx="2119884" cy="448108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400" y="3409496"/>
            <a:ext cx="2119825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468626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0C2250-F7F6-113E-52DE-67A0751E35DA}"/>
              </a:ext>
            </a:extLst>
          </p:cNvPr>
          <p:cNvCxnSpPr>
            <a:cxnSpLocks/>
          </p:cNvCxnSpPr>
          <p:nvPr userDrawn="1"/>
        </p:nvCxnSpPr>
        <p:spPr>
          <a:xfrm>
            <a:off x="7072804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B89-5C8B-8F69-365D-CB5E94F078B8}"/>
              </a:ext>
            </a:extLst>
          </p:cNvPr>
          <p:cNvCxnSpPr>
            <a:cxnSpLocks/>
          </p:cNvCxnSpPr>
          <p:nvPr userDrawn="1"/>
        </p:nvCxnSpPr>
        <p:spPr>
          <a:xfrm>
            <a:off x="945934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94543A-54E7-A061-A7C9-24503548B115}"/>
              </a:ext>
            </a:extLst>
          </p:cNvPr>
          <p:cNvSpPr/>
          <p:nvPr userDrawn="1"/>
        </p:nvSpPr>
        <p:spPr>
          <a:xfrm>
            <a:off x="46862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FF7151-5406-74B8-4444-423C42A890F1}"/>
              </a:ext>
            </a:extLst>
          </p:cNvPr>
          <p:cNvSpPr/>
          <p:nvPr userDrawn="1"/>
        </p:nvSpPr>
        <p:spPr>
          <a:xfrm>
            <a:off x="70484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78B9A6-E8E2-3C5A-24DB-3EE263F747AA}"/>
              </a:ext>
            </a:extLst>
          </p:cNvPr>
          <p:cNvSpPr/>
          <p:nvPr userDrawn="1"/>
        </p:nvSpPr>
        <p:spPr>
          <a:xfrm>
            <a:off x="9458286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9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Boxe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9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8" y="1838325"/>
            <a:ext cx="3566160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4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17964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4314823" y="1838325"/>
            <a:ext cx="3566160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76749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1428CFF-9AFD-5F3E-8A40-0462B7A999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23189" y="1381038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ACFD6B-34A6-5BF4-3DBE-F5EDAA80D1D3}"/>
              </a:ext>
            </a:extLst>
          </p:cNvPr>
          <p:cNvSpPr/>
          <p:nvPr userDrawn="1"/>
        </p:nvSpPr>
        <p:spPr>
          <a:xfrm>
            <a:off x="8020050" y="1828800"/>
            <a:ext cx="3566160" cy="393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DACE877-CD30-E850-6A4D-BC1DF6B8E27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81974" y="1981200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99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Boxes - Ja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9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8" y="1838325"/>
            <a:ext cx="3566160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4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17964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4314823" y="1838325"/>
            <a:ext cx="3566160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76749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1428CFF-9AFD-5F3E-8A40-0462B7A999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23189" y="1381038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ACFD6B-34A6-5BF4-3DBE-F5EDAA80D1D3}"/>
              </a:ext>
            </a:extLst>
          </p:cNvPr>
          <p:cNvSpPr/>
          <p:nvPr userDrawn="1"/>
        </p:nvSpPr>
        <p:spPr>
          <a:xfrm>
            <a:off x="8020050" y="1828800"/>
            <a:ext cx="3566160" cy="3931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DACE877-CD30-E850-6A4D-BC1DF6B8E27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81974" y="1981200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01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6857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64719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81453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0455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ith Ic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4549FB-1A25-A16D-11C5-889D8F9CEC79}"/>
              </a:ext>
            </a:extLst>
          </p:cNvPr>
          <p:cNvSpPr/>
          <p:nvPr userDrawn="1"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645165"/>
            <a:ext cx="3359184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86361" y="84763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639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2150" y="160020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4800561" y="145732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6B36B-EAC7-2674-B07F-3F5AE74EAB6D}"/>
              </a:ext>
            </a:extLst>
          </p:cNvPr>
          <p:cNvCxnSpPr>
            <a:cxnSpLocks/>
          </p:cNvCxnSpPr>
          <p:nvPr userDrawn="1"/>
        </p:nvCxnSpPr>
        <p:spPr>
          <a:xfrm>
            <a:off x="4257675" y="6174735"/>
            <a:ext cx="7327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EB6E8A4-6BD6-7B05-D470-9D4BC0458685}"/>
              </a:ext>
            </a:extLst>
          </p:cNvPr>
          <p:cNvSpPr/>
          <p:nvPr userDrawn="1"/>
        </p:nvSpPr>
        <p:spPr>
          <a:xfrm>
            <a:off x="4771986" y="69528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0012495-0278-B2A5-B606-A2A61B9F4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361" y="349558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C4DF249C-50B0-F33A-4E1B-2C70FC103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2150" y="421005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9897C6-93F3-DE50-0CB0-AAFEEB63E005}"/>
              </a:ext>
            </a:extLst>
          </p:cNvPr>
          <p:cNvCxnSpPr>
            <a:cxnSpLocks/>
          </p:cNvCxnSpPr>
          <p:nvPr userDrawn="1"/>
        </p:nvCxnSpPr>
        <p:spPr>
          <a:xfrm>
            <a:off x="4800561" y="406717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274013A-1D4F-FDCE-3B2D-43F048028370}"/>
              </a:ext>
            </a:extLst>
          </p:cNvPr>
          <p:cNvSpPr/>
          <p:nvPr userDrawn="1"/>
        </p:nvSpPr>
        <p:spPr>
          <a:xfrm>
            <a:off x="4771986" y="330513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8146B59-2C55-26BF-9E33-C779D5726A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3961" y="84763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D07ABBC-B4E1-DB3E-9801-00A3AEC2A2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9750" y="160020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9AE33C-DEFB-C453-DFA2-07765125DEF5}"/>
              </a:ext>
            </a:extLst>
          </p:cNvPr>
          <p:cNvCxnSpPr>
            <a:cxnSpLocks/>
          </p:cNvCxnSpPr>
          <p:nvPr userDrawn="1"/>
        </p:nvCxnSpPr>
        <p:spPr>
          <a:xfrm>
            <a:off x="8458161" y="145732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5B01B33-5472-D97D-B9F0-54118C4207B4}"/>
              </a:ext>
            </a:extLst>
          </p:cNvPr>
          <p:cNvSpPr/>
          <p:nvPr userDrawn="1"/>
        </p:nvSpPr>
        <p:spPr>
          <a:xfrm>
            <a:off x="8429586" y="69528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BC962FA-C13B-174B-E4ED-1D2C84F8B5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3961" y="349558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65ECD905-9FFA-45B7-8956-0532F4C0F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9750" y="421005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6DFE31-ED6A-E09A-8D80-CEFFF6104FE1}"/>
              </a:ext>
            </a:extLst>
          </p:cNvPr>
          <p:cNvCxnSpPr>
            <a:cxnSpLocks/>
          </p:cNvCxnSpPr>
          <p:nvPr userDrawn="1"/>
        </p:nvCxnSpPr>
        <p:spPr>
          <a:xfrm>
            <a:off x="8458161" y="406717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82049862-8C91-2F07-C66F-342A69DFBEE4}"/>
              </a:ext>
            </a:extLst>
          </p:cNvPr>
          <p:cNvSpPr/>
          <p:nvPr userDrawn="1"/>
        </p:nvSpPr>
        <p:spPr>
          <a:xfrm>
            <a:off x="8429586" y="330513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0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-Colum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1720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4-Column with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pPr lvl="0"/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4916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1000125"/>
            <a:ext cx="5073650" cy="1495425"/>
          </a:xfrm>
        </p:spPr>
        <p:txBody>
          <a:bodyPr>
            <a:normAutofit/>
          </a:bodyPr>
          <a:lstStyle>
            <a:lvl1pPr marL="0" indent="0">
              <a:buNone/>
              <a:defRPr sz="4800" b="1"/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4550" y="895349"/>
            <a:ext cx="657225" cy="678647"/>
          </a:xfr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6550" y="885824"/>
            <a:ext cx="4467225" cy="655564"/>
          </a:xfr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Edit here</a:t>
            </a:r>
          </a:p>
        </p:txBody>
      </p:sp>
    </p:spTree>
    <p:extLst>
      <p:ext uri="{BB962C8B-B14F-4D97-AF65-F5344CB8AC3E}">
        <p14:creationId xmlns:p14="http://schemas.microsoft.com/office/powerpoint/2010/main" val="400739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-Column with Pictur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0414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4-Column with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2477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with Full Photo and Overl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1FE67-2914-BDD9-F851-A3D0633540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1">
              <a:alpha val="80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3124199"/>
            <a:ext cx="10058400" cy="876301"/>
          </a:xfrm>
        </p:spPr>
        <p:txBody>
          <a:bodyPr anchor="t" anchorCtr="0"/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106862"/>
            <a:ext cx="10058400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21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with Ic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2275" y="2847974"/>
            <a:ext cx="8629650" cy="876301"/>
          </a:xfrm>
        </p:spPr>
        <p:txBody>
          <a:bodyPr anchor="t" anchorCtr="0">
            <a:no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2275" y="3830637"/>
            <a:ext cx="8629650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E7252E-BDB2-155E-325F-5AFE9FC7BC0A}"/>
              </a:ext>
            </a:extLst>
          </p:cNvPr>
          <p:cNvGrpSpPr/>
          <p:nvPr userDrawn="1"/>
        </p:nvGrpSpPr>
        <p:grpSpPr>
          <a:xfrm>
            <a:off x="661738" y="2478505"/>
            <a:ext cx="1997242" cy="1997242"/>
            <a:chOff x="541421" y="2093496"/>
            <a:chExt cx="3152273" cy="31522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9017CF-6B4D-EF60-56D7-7E1D20641E97}"/>
                </a:ext>
              </a:extLst>
            </p:cNvPr>
            <p:cNvSpPr/>
            <p:nvPr/>
          </p:nvSpPr>
          <p:spPr>
            <a:xfrm>
              <a:off x="541421" y="2093496"/>
              <a:ext cx="3152273" cy="3152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endParaRPr>
            </a:p>
          </p:txBody>
        </p:sp>
        <p:pic>
          <p:nvPicPr>
            <p:cNvPr id="10" name="Graphic 9" descr="Lights On with solid fill">
              <a:extLst>
                <a:ext uri="{FF2B5EF4-FFF2-40B4-BE49-F238E27FC236}">
                  <a16:creationId xmlns:a16="http://schemas.microsoft.com/office/drawing/2014/main" id="{C51127D9-E3AB-6387-4189-12ED36AA184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352" y="2448427"/>
              <a:ext cx="2442411" cy="2442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69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Bub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700AE2-0336-7706-2E39-BE9682010220}"/>
              </a:ext>
            </a:extLst>
          </p:cNvPr>
          <p:cNvGrpSpPr/>
          <p:nvPr userDrawn="1"/>
        </p:nvGrpSpPr>
        <p:grpSpPr>
          <a:xfrm>
            <a:off x="2713337" y="-19741"/>
            <a:ext cx="9487709" cy="6897482"/>
            <a:chOff x="2704290" y="-34931"/>
            <a:chExt cx="9487709" cy="689748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FED4A06-0070-B721-D7CF-4A6876E9EAF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4290" y="-34931"/>
              <a:ext cx="5406135" cy="689748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8CD021-CDD2-1F64-5DE6-7891C993C24E}"/>
                </a:ext>
              </a:extLst>
            </p:cNvPr>
            <p:cNvSpPr/>
            <p:nvPr/>
          </p:nvSpPr>
          <p:spPr>
            <a:xfrm>
              <a:off x="7998912" y="-34931"/>
              <a:ext cx="4193087" cy="689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5349" y="2628899"/>
            <a:ext cx="6886575" cy="1095376"/>
          </a:xfrm>
        </p:spPr>
        <p:txBody>
          <a:bodyPr anchor="t" anchorCtr="0">
            <a:noAutofit/>
          </a:bodyPr>
          <a:lstStyle>
            <a:lvl1pPr algn="l">
              <a:defRPr sz="8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6299" y="3830637"/>
            <a:ext cx="6905625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353AB2-906A-4CF9-B3A1-F0CF96F459DE}"/>
              </a:ext>
            </a:extLst>
          </p:cNvPr>
          <p:cNvCxnSpPr>
            <a:cxnSpLocks/>
          </p:cNvCxnSpPr>
          <p:nvPr userDrawn="1"/>
        </p:nvCxnSpPr>
        <p:spPr>
          <a:xfrm>
            <a:off x="4714875" y="6174735"/>
            <a:ext cx="6870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86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1FE67-2914-BDD9-F851-A3D0633540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1">
              <a:alpha val="80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3124199"/>
            <a:ext cx="10058400" cy="876301"/>
          </a:xfrm>
        </p:spPr>
        <p:txBody>
          <a:bodyPr anchor="t" anchorCtr="0"/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106862"/>
            <a:ext cx="10058400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&amp; 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6424" y="4952999"/>
            <a:ext cx="5905501" cy="876301"/>
          </a:xfrm>
        </p:spPr>
        <p:txBody>
          <a:bodyPr anchor="t" anchorCtr="0"/>
          <a:lstStyle>
            <a:lvl1pPr algn="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8C9C70-EBB3-C190-348E-4A8299FE6D23}"/>
              </a:ext>
            </a:extLst>
          </p:cNvPr>
          <p:cNvSpPr/>
          <p:nvPr userDrawn="1"/>
        </p:nvSpPr>
        <p:spPr>
          <a:xfrm>
            <a:off x="600075" y="676275"/>
            <a:ext cx="4924425" cy="5162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A16011-C786-1F42-7F50-2BA158F6D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914400"/>
            <a:ext cx="4448175" cy="4705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Conclusion, quote, or final statement</a:t>
            </a:r>
          </a:p>
        </p:txBody>
      </p:sp>
    </p:spTree>
    <p:extLst>
      <p:ext uri="{BB962C8B-B14F-4D97-AF65-F5344CB8AC3E}">
        <p14:creationId xmlns:p14="http://schemas.microsoft.com/office/powerpoint/2010/main" val="345748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5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726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80A8F6-4C67-49AA-84D9-D66E36D4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9" y="4335993"/>
            <a:ext cx="4457701" cy="1102783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400">
                <a:solidFill>
                  <a:srgbClr val="4C763D"/>
                </a:solidFill>
                <a:latin typeface="Sitka Display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C12A18-6E20-40AC-ADAC-F4B6C7EB4FFE}"/>
              </a:ext>
            </a:extLst>
          </p:cNvPr>
          <p:cNvCxnSpPr>
            <a:cxnSpLocks/>
          </p:cNvCxnSpPr>
          <p:nvPr userDrawn="1"/>
        </p:nvCxnSpPr>
        <p:spPr>
          <a:xfrm>
            <a:off x="6204036" y="4335993"/>
            <a:ext cx="0" cy="1102783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78282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1000125"/>
            <a:ext cx="5073650" cy="14954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4550" y="895349"/>
            <a:ext cx="657225" cy="678647"/>
          </a:xfr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2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6550" y="885824"/>
            <a:ext cx="4467225" cy="655564"/>
          </a:xfr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bg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Edit here</a:t>
            </a:r>
          </a:p>
        </p:txBody>
      </p:sp>
    </p:spTree>
    <p:extLst>
      <p:ext uri="{BB962C8B-B14F-4D97-AF65-F5344CB8AC3E}">
        <p14:creationId xmlns:p14="http://schemas.microsoft.com/office/powerpoint/2010/main" val="164363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80A8F6-4C67-49AA-84D9-D66E36D4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9" y="4335993"/>
            <a:ext cx="4457701" cy="1102783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400">
                <a:solidFill>
                  <a:srgbClr val="4C763D"/>
                </a:solidFill>
                <a:latin typeface="Sitka Display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C12A18-6E20-40AC-ADAC-F4B6C7EB4FFE}"/>
              </a:ext>
            </a:extLst>
          </p:cNvPr>
          <p:cNvCxnSpPr>
            <a:cxnSpLocks/>
          </p:cNvCxnSpPr>
          <p:nvPr userDrawn="1"/>
        </p:nvCxnSpPr>
        <p:spPr>
          <a:xfrm>
            <a:off x="6204036" y="4335993"/>
            <a:ext cx="0" cy="1102783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7642728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80A8F6-4C67-49AA-84D9-D66E36D4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9" y="4335993"/>
            <a:ext cx="4457701" cy="1102783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400">
                <a:solidFill>
                  <a:srgbClr val="4C763D"/>
                </a:solidFill>
                <a:latin typeface="Sitka Display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C12A18-6E20-40AC-ADAC-F4B6C7EB4FFE}"/>
              </a:ext>
            </a:extLst>
          </p:cNvPr>
          <p:cNvCxnSpPr>
            <a:cxnSpLocks/>
          </p:cNvCxnSpPr>
          <p:nvPr userDrawn="1"/>
        </p:nvCxnSpPr>
        <p:spPr>
          <a:xfrm>
            <a:off x="6204036" y="4335993"/>
            <a:ext cx="0" cy="1102783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6885793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1FC75D-48BF-49C7-B90A-F7D0C736EC6A}"/>
              </a:ext>
            </a:extLst>
          </p:cNvPr>
          <p:cNvCxnSpPr>
            <a:cxnSpLocks/>
          </p:cNvCxnSpPr>
          <p:nvPr userDrawn="1"/>
        </p:nvCxnSpPr>
        <p:spPr>
          <a:xfrm>
            <a:off x="1670136" y="430743"/>
            <a:ext cx="0" cy="957791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B83BDA34-3773-47DC-A89A-6CE4EA108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640821"/>
            <a:ext cx="4343400" cy="1238779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Sitka Display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D6980-584E-4505-AC89-E57C0CFA678F}"/>
              </a:ext>
            </a:extLst>
          </p:cNvPr>
          <p:cNvSpPr txBox="1"/>
          <p:nvPr userDrawn="1"/>
        </p:nvSpPr>
        <p:spPr>
          <a:xfrm>
            <a:off x="1739391" y="319355"/>
            <a:ext cx="386236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4C76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43956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80A8F6-4C67-49AA-84D9-D66E36D4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9" y="4335993"/>
            <a:ext cx="4457701" cy="1102783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400">
                <a:solidFill>
                  <a:srgbClr val="4C763D"/>
                </a:solidFill>
                <a:latin typeface="Sitka Display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C12A18-6E20-40AC-ADAC-F4B6C7EB4FFE}"/>
              </a:ext>
            </a:extLst>
          </p:cNvPr>
          <p:cNvCxnSpPr>
            <a:cxnSpLocks/>
          </p:cNvCxnSpPr>
          <p:nvPr userDrawn="1"/>
        </p:nvCxnSpPr>
        <p:spPr>
          <a:xfrm>
            <a:off x="6204036" y="4335993"/>
            <a:ext cx="0" cy="1102783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562338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80A8F6-4C67-49AA-84D9-D66E36D4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9" y="4335993"/>
            <a:ext cx="4457701" cy="1102783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400">
                <a:solidFill>
                  <a:srgbClr val="4C763D"/>
                </a:solidFill>
                <a:latin typeface="Sitka Display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C12A18-6E20-40AC-ADAC-F4B6C7EB4FFE}"/>
              </a:ext>
            </a:extLst>
          </p:cNvPr>
          <p:cNvCxnSpPr>
            <a:cxnSpLocks/>
          </p:cNvCxnSpPr>
          <p:nvPr userDrawn="1"/>
        </p:nvCxnSpPr>
        <p:spPr>
          <a:xfrm>
            <a:off x="6204036" y="4335993"/>
            <a:ext cx="0" cy="1102783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1954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1087676"/>
            <a:ext cx="3414476" cy="246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7850" y="992628"/>
            <a:ext cx="548640" cy="60016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5290" y="983103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Edit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4B12C11-8C8F-BCB7-03BE-4E747CC808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115" y="983103"/>
            <a:ext cx="548640" cy="60016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AD0B3B0-38FE-B404-76C9-76C7159E26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8286" y="983103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Edit here</a:t>
            </a:r>
          </a:p>
        </p:txBody>
      </p:sp>
    </p:spTree>
    <p:extLst>
      <p:ext uri="{BB962C8B-B14F-4D97-AF65-F5344CB8AC3E}">
        <p14:creationId xmlns:p14="http://schemas.microsoft.com/office/powerpoint/2010/main" val="114751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hoto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630471"/>
            <a:ext cx="5243276" cy="848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20" y="1697067"/>
            <a:ext cx="657225" cy="77098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5520" y="1687542"/>
            <a:ext cx="4467225" cy="7478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 dirty="0"/>
              <a:t>Edit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C3084B-285B-E9FE-5ED2-7287AD6F9A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8700" y="671513"/>
            <a:ext cx="5486400" cy="510698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latin typeface="Albert Sans" pitchFamily="2" charset="0"/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7118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321AD-239A-FD01-13FB-56B218E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695325"/>
            <a:ext cx="10953750" cy="6000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CCE0-FD44-8427-DAC6-2DD216251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5" y="1752600"/>
            <a:ext cx="10953750" cy="4229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836" r:id="rId50"/>
    <p:sldLayoutId id="2147483837" r:id="rId51"/>
    <p:sldLayoutId id="2147483838" r:id="rId52"/>
    <p:sldLayoutId id="2147483839" r:id="rId53"/>
    <p:sldLayoutId id="2147483840" r:id="rId54"/>
    <p:sldLayoutId id="2147483841" r:id="rId55"/>
    <p:sldLayoutId id="2147483842" r:id="rId56"/>
    <p:sldLayoutId id="2147483843" r:id="rId57"/>
    <p:sldLayoutId id="2147483844" r:id="rId58"/>
    <p:sldLayoutId id="2147483845" r:id="rId59"/>
    <p:sldLayoutId id="2147483846" r:id="rId60"/>
    <p:sldLayoutId id="2147483847" r:id="rId61"/>
    <p:sldLayoutId id="2147483848" r:id="rId62"/>
    <p:sldLayoutId id="2147483849" r:id="rId63"/>
    <p:sldLayoutId id="2147483850" r:id="rId64"/>
    <p:sldLayoutId id="2147483851" r:id="rId65"/>
    <p:sldLayoutId id="2147483852" r:id="rId66"/>
    <p:sldLayoutId id="2147483853" r:id="rId67"/>
    <p:sldLayoutId id="2147483854" r:id="rId68"/>
    <p:sldLayoutId id="2147483855" r:id="rId69"/>
    <p:sldLayoutId id="2147483856" r:id="rId70"/>
    <p:sldLayoutId id="2147483857" r:id="rId71"/>
    <p:sldLayoutId id="2147483858" r:id="rId72"/>
    <p:sldLayoutId id="2147483859" r:id="rId73"/>
    <p:sldLayoutId id="2147483860" r:id="rId7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E152-9484-CE13-435C-524B2307A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Next Generation Transportation Investment Strategy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6A567-82B0-720A-D5C1-5F9769925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2, 2026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4289CE-04D1-CBF1-E6AD-E3A0CBA76D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43973"/>
          <a:stretch>
            <a:fillRect/>
          </a:stretch>
        </p:blipFill>
        <p:spPr bwMode="auto">
          <a:xfrm>
            <a:off x="6092825" y="0"/>
            <a:ext cx="609917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black and white sign with yellow text&#10;&#10;Description automatically generated">
            <a:extLst>
              <a:ext uri="{FF2B5EF4-FFF2-40B4-BE49-F238E27FC236}">
                <a16:creationId xmlns:a16="http://schemas.microsoft.com/office/drawing/2014/main" id="{DFA98E7D-12C5-26C3-4AEE-0B1FCE122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27432"/>
            <a:ext cx="2308732" cy="591055"/>
          </a:xfrm>
          <a:prstGeom prst="rect">
            <a:avLst/>
          </a:prstGeom>
        </p:spPr>
      </p:pic>
      <p:pic>
        <p:nvPicPr>
          <p:cNvPr id="9" name="Picture 8" descr="P24#yIS3">
            <a:extLst>
              <a:ext uri="{FF2B5EF4-FFF2-40B4-BE49-F238E27FC236}">
                <a16:creationId xmlns:a16="http://schemas.microsoft.com/office/drawing/2014/main" id="{040D8A7B-D018-2217-189C-7ADAD42A2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1"/>
          <a:stretch>
            <a:fillRect/>
          </a:stretch>
        </p:blipFill>
        <p:spPr bwMode="auto">
          <a:xfrm>
            <a:off x="4438114" y="5490677"/>
            <a:ext cx="866140" cy="466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671C8D4-97DB-C4CD-265D-AB2D05E0E91D}"/>
              </a:ext>
            </a:extLst>
          </p:cNvPr>
          <p:cNvGrpSpPr/>
          <p:nvPr/>
        </p:nvGrpSpPr>
        <p:grpSpPr>
          <a:xfrm>
            <a:off x="2506662" y="5444576"/>
            <a:ext cx="1646238" cy="590464"/>
            <a:chOff x="1486535" y="4828157"/>
            <a:chExt cx="1591644" cy="5702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C2F824-7019-D77B-8C51-4A5D930313B7}"/>
                </a:ext>
              </a:extLst>
            </p:cNvPr>
            <p:cNvSpPr/>
            <p:nvPr/>
          </p:nvSpPr>
          <p:spPr>
            <a:xfrm>
              <a:off x="1486535" y="4866639"/>
              <a:ext cx="1591644" cy="466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24#yIS2">
              <a:extLst>
                <a:ext uri="{FF2B5EF4-FFF2-40B4-BE49-F238E27FC236}">
                  <a16:creationId xmlns:a16="http://schemas.microsoft.com/office/drawing/2014/main" id="{801BE804-86F0-23A5-110D-DB318E1D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786" y="4828157"/>
              <a:ext cx="1425575" cy="5702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6662" y="5000767"/>
            <a:ext cx="2108315" cy="2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E69942-61D9-5263-BE56-482B31FC7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570" y="1408250"/>
            <a:ext cx="5470255" cy="16974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Resilience Risks</a:t>
            </a:r>
          </a:p>
          <a:p>
            <a:r>
              <a:rPr lang="en-US" dirty="0"/>
              <a:t>for El Dorado County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45A079-D691-17A7-AF7E-19FFE60FE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Climate Related Hazards to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Wildfire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 Weather, Flooding, and Dam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Landslide and Erosion</a:t>
            </a:r>
          </a:p>
          <a:p>
            <a:endParaRPr lang="en-US" dirty="0"/>
          </a:p>
        </p:txBody>
      </p:sp>
      <p:pic>
        <p:nvPicPr>
          <p:cNvPr id="8" name="Picture Placeholder 7" descr="P1095#yIS1">
            <a:extLst>
              <a:ext uri="{FF2B5EF4-FFF2-40B4-BE49-F238E27FC236}">
                <a16:creationId xmlns:a16="http://schemas.microsoft.com/office/drawing/2014/main" id="{E3CCA8EB-4DF1-F54E-C3C3-1FCA2953D4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8" t="5177" r="16001" b="12901"/>
          <a:stretch>
            <a:fillRect/>
          </a:stretch>
        </p:blipFill>
        <p:spPr bwMode="auto">
          <a:xfrm>
            <a:off x="6092825" y="0"/>
            <a:ext cx="609917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4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06#yIS1">
            <a:extLst>
              <a:ext uri="{FF2B5EF4-FFF2-40B4-BE49-F238E27FC236}">
                <a16:creationId xmlns:a16="http://schemas.microsoft.com/office/drawing/2014/main" id="{02DDB306-37FF-2FE7-0067-C36C4CEC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" r="-963" b="1"/>
          <a:stretch>
            <a:fillRect/>
          </a:stretch>
        </p:blipFill>
        <p:spPr>
          <a:xfrm>
            <a:off x="2543590" y="10"/>
            <a:ext cx="9752172" cy="6857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60AF35-1DA0-4016-7DAD-AD3B38A82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741" y="152105"/>
            <a:ext cx="2210263" cy="1439189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Wildfire Responsibility Areas and State Fire Hazard Severity Zones</a:t>
            </a:r>
          </a:p>
        </p:txBody>
      </p:sp>
    </p:spTree>
    <p:extLst>
      <p:ext uri="{BB962C8B-B14F-4D97-AF65-F5344CB8AC3E}">
        <p14:creationId xmlns:p14="http://schemas.microsoft.com/office/powerpoint/2010/main" val="70871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53D-E21E-B1D7-59EC-5FC4BBFE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2" y="214766"/>
            <a:ext cx="10515600" cy="612136"/>
          </a:xfrm>
        </p:spPr>
        <p:txBody>
          <a:bodyPr>
            <a:normAutofit/>
          </a:bodyPr>
          <a:lstStyle/>
          <a:p>
            <a:r>
              <a:rPr lang="en-US" sz="3200" dirty="0"/>
              <a:t>Future Trends Transportation Performance Measures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FD35FB-A85E-F28E-8765-7C57C7870827}"/>
              </a:ext>
            </a:extLst>
          </p:cNvPr>
          <p:cNvGrpSpPr/>
          <p:nvPr/>
        </p:nvGrpSpPr>
        <p:grpSpPr>
          <a:xfrm>
            <a:off x="1781349" y="826902"/>
            <a:ext cx="8954049" cy="5349157"/>
            <a:chOff x="1917151" y="1033146"/>
            <a:chExt cx="8954049" cy="53491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F47F56-E3ED-D4F4-E7AD-034664431095}"/>
                </a:ext>
              </a:extLst>
            </p:cNvPr>
            <p:cNvSpPr txBox="1"/>
            <p:nvPr/>
          </p:nvSpPr>
          <p:spPr>
            <a:xfrm>
              <a:off x="2087880" y="1033146"/>
              <a:ext cx="8783320" cy="5349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189" indent="-457189">
                <a:lnSpc>
                  <a:spcPct val="110000"/>
                </a:lnSpc>
                <a:buSzPts val="1000"/>
                <a:buFont typeface="Symbol" panose="05050102010706020507" pitchFamily="18" charset="2"/>
                <a:buChar char=""/>
                <a:tabLst>
                  <a:tab pos="609585" algn="l"/>
                </a:tabLst>
              </a:pPr>
              <a:r>
                <a:rPr lang="en-US" sz="2400" b="1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Vehicle Miles Traveled (VMT):</a:t>
              </a:r>
              <a:r>
                <a:rPr lang="en-US" sz="2400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 Assesses changes in regional travel demand and congestion levels.</a:t>
              </a:r>
            </a:p>
            <a:p>
              <a:pPr marL="457189" indent="-457189">
                <a:lnSpc>
                  <a:spcPct val="110000"/>
                </a:lnSpc>
                <a:buSzPts val="1000"/>
                <a:buFont typeface="Symbol" panose="05050102010706020507" pitchFamily="18" charset="2"/>
                <a:buChar char=""/>
                <a:tabLst>
                  <a:tab pos="609585" algn="l"/>
                </a:tabLst>
              </a:pPr>
              <a:r>
                <a:rPr lang="en-US" sz="2400" b="1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Transit Ridership:</a:t>
              </a:r>
              <a:r>
                <a:rPr lang="en-US" sz="2400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 Forecasts shifts in public transit usage under different conditions.</a:t>
              </a:r>
            </a:p>
            <a:p>
              <a:pPr marL="457189" indent="-457189">
                <a:lnSpc>
                  <a:spcPct val="110000"/>
                </a:lnSpc>
                <a:buSzPts val="1000"/>
                <a:buFont typeface="Symbol" panose="05050102010706020507" pitchFamily="18" charset="2"/>
                <a:buChar char=""/>
                <a:tabLst>
                  <a:tab pos="609585" algn="l"/>
                </a:tabLst>
              </a:pPr>
              <a:r>
                <a:rPr lang="en-US" sz="2400" b="1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Greenhouse Gas (GHG) Emissions:</a:t>
              </a:r>
              <a:r>
                <a:rPr lang="en-US" sz="2400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 Estimates emissions reductions based on VMT and electric vehicle penetration.</a:t>
              </a:r>
            </a:p>
            <a:p>
              <a:pPr marL="457189" indent="-457189">
                <a:lnSpc>
                  <a:spcPct val="110000"/>
                </a:lnSpc>
                <a:buSzPts val="1000"/>
                <a:buFont typeface="Symbol" panose="05050102010706020507" pitchFamily="18" charset="2"/>
                <a:buChar char=""/>
                <a:tabLst>
                  <a:tab pos="609585" algn="l"/>
                </a:tabLst>
              </a:pPr>
              <a:r>
                <a:rPr lang="en-US" sz="2400" b="1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Transportation Revenue Implications:</a:t>
              </a:r>
              <a:r>
                <a:rPr lang="en-US" sz="2400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 Evaluates how changes in fuel consumption and transit ridership affect funding sources.</a:t>
              </a:r>
            </a:p>
            <a:p>
              <a:pPr marL="457189" indent="-457189">
                <a:lnSpc>
                  <a:spcPct val="110000"/>
                </a:lnSpc>
                <a:spcAft>
                  <a:spcPts val="800"/>
                </a:spcAft>
                <a:buSzPts val="1000"/>
                <a:buFont typeface="Symbol" panose="05050102010706020507" pitchFamily="18" charset="2"/>
                <a:buChar char=""/>
                <a:tabLst>
                  <a:tab pos="609585" algn="l"/>
                </a:tabLst>
              </a:pPr>
              <a:r>
                <a:rPr lang="en-US" sz="2400" b="1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Equity Considerations:</a:t>
              </a:r>
              <a:r>
                <a:rPr lang="en-US" sz="2400" dirty="0">
                  <a:latin typeface="Albert Sans" pitchFamily="2" charset="0"/>
                  <a:ea typeface="Albert Sans" pitchFamily="2" charset="0"/>
                  <a:cs typeface="Times New Roman" panose="02020603050405020304" pitchFamily="18" charset="0"/>
                </a:rPr>
                <a:t> Analyzes disparities in travel impacts among low-income populations versus the general population.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1D28E0-D869-B65E-0605-B306A002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7151" y="1043444"/>
              <a:ext cx="527960" cy="7319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D3D32C-9A7B-BFEC-E01F-E2E059445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92" r="-1"/>
            <a:stretch/>
          </p:blipFill>
          <p:spPr>
            <a:xfrm>
              <a:off x="1917151" y="1970194"/>
              <a:ext cx="527960" cy="6033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4419A2-B8F6-7F50-37AB-38AA5387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7151" y="2843191"/>
              <a:ext cx="527960" cy="7199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2F62FC-28D6-C044-16D1-BDEC894D0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6582" y="4118766"/>
              <a:ext cx="527960" cy="5983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94866C-6B0E-F72A-2263-BE21ADFFA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255"/>
            <a:stretch/>
          </p:blipFill>
          <p:spPr>
            <a:xfrm>
              <a:off x="1917151" y="5219954"/>
              <a:ext cx="527960" cy="703947"/>
            </a:xfrm>
            <a:prstGeom prst="rect">
              <a:avLst/>
            </a:prstGeom>
          </p:spPr>
        </p:pic>
      </p:grp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AE7F7B22-616C-9645-A67A-1DDE5914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329718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E581B8-D90E-09DF-9630-127C7D6222ED}"/>
              </a:ext>
            </a:extLst>
          </p:cNvPr>
          <p:cNvSpPr txBox="1">
            <a:spLocks/>
          </p:cNvSpPr>
          <p:nvPr/>
        </p:nvSpPr>
        <p:spPr>
          <a:xfrm>
            <a:off x="1441837" y="330288"/>
            <a:ext cx="8586083" cy="8049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C94C3-D9A1-2232-B987-85CCEF8D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16" y="639231"/>
            <a:ext cx="8197070" cy="551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62EB2-DAEB-5642-B44B-E3571A1B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2" y="230592"/>
            <a:ext cx="10515600" cy="612136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Transportation Trends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90CEC34-C5FA-1521-8380-E880F279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313350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589D-993B-126C-1E91-30E640F6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Outlook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3C186-F4D7-40C1-AFB0-DCF9DE66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58" y="1619253"/>
            <a:ext cx="10972796" cy="43624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SzPts val="1000"/>
              <a:tabLst>
                <a:tab pos="609585" algn="l"/>
              </a:tabLst>
            </a:pPr>
            <a:r>
              <a:rPr lang="en-US" b="1" dirty="0">
                <a:solidFill>
                  <a:schemeClr val="accent2"/>
                </a:solidFill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Development Fees </a:t>
            </a:r>
            <a:r>
              <a:rPr lang="en-US" dirty="0"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will continue to fund transportation improvements in areas affected by the development within the County</a:t>
            </a:r>
          </a:p>
          <a:p>
            <a:pPr>
              <a:lnSpc>
                <a:spcPct val="110000"/>
              </a:lnSpc>
              <a:buSzPts val="1000"/>
              <a:tabLst>
                <a:tab pos="609585" algn="l"/>
              </a:tabLst>
            </a:pPr>
            <a:r>
              <a:rPr lang="en-US" b="1" dirty="0">
                <a:solidFill>
                  <a:schemeClr val="accent2"/>
                </a:solidFill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VMT Mitigation Banks </a:t>
            </a:r>
            <a:r>
              <a:rPr lang="en-US" dirty="0"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are being explored at state, regional, and local levels which could help support sustainable development and infrastructure.</a:t>
            </a:r>
          </a:p>
          <a:p>
            <a:pPr>
              <a:lnSpc>
                <a:spcPct val="110000"/>
              </a:lnSpc>
              <a:buSzPts val="1000"/>
              <a:tabLst>
                <a:tab pos="609585" algn="l"/>
              </a:tabLst>
            </a:pPr>
            <a:r>
              <a:rPr lang="en-US" b="1" dirty="0">
                <a:solidFill>
                  <a:schemeClr val="accent2"/>
                </a:solidFill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Roadway Pricing </a:t>
            </a:r>
            <a:r>
              <a:rPr lang="en-US" dirty="0"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is being implemented on Caltrans freeways across the state and may be a useful tool on US 50 to offset regional traffic impacts. </a:t>
            </a:r>
          </a:p>
          <a:p>
            <a:pPr>
              <a:lnSpc>
                <a:spcPct val="110000"/>
              </a:lnSpc>
              <a:buSzPts val="1000"/>
              <a:tabLst>
                <a:tab pos="609585" algn="l"/>
              </a:tabLst>
            </a:pPr>
            <a:r>
              <a:rPr lang="en-US" b="1" dirty="0">
                <a:solidFill>
                  <a:schemeClr val="accent2"/>
                </a:solidFill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Local Sales Tax </a:t>
            </a:r>
            <a:r>
              <a:rPr lang="en-US" dirty="0">
                <a:latin typeface="Albert Sans" pitchFamily="2" charset="0"/>
                <a:ea typeface="Albert Sans" pitchFamily="2" charset="0"/>
                <a:cs typeface="Times New Roman" panose="02020603050405020304" pitchFamily="18" charset="0"/>
              </a:rPr>
              <a:t>measures provide reliable, locally controlled, transportation funding but must be approved by a two-thirds vote. </a:t>
            </a:r>
          </a:p>
          <a:p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B54205DD-A7C3-6EC2-0EB0-92D2E948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270089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B4FF-5EA8-D117-8708-D5E05CD8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Performance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7BCDC-0F80-B2D4-A249-BE92D74EC500}"/>
              </a:ext>
            </a:extLst>
          </p:cNvPr>
          <p:cNvSpPr txBox="1"/>
          <p:nvPr/>
        </p:nvSpPr>
        <p:spPr>
          <a:xfrm>
            <a:off x="2026920" y="1530985"/>
            <a:ext cx="8783320" cy="3225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ts val="1000"/>
              <a:tabLst>
                <a:tab pos="609585" algn="l"/>
              </a:tabLst>
            </a:pPr>
            <a:r>
              <a:rPr lang="en-US" sz="2667" dirty="0">
                <a:solidFill>
                  <a:schemeClr val="bg1"/>
                </a:solidFill>
              </a:rPr>
              <a:t>The Next Gen Study refers to EDCTC 2025–2045 Regional Transportation Plan (RTP) and incorporates goal-based </a:t>
            </a:r>
            <a:r>
              <a:rPr lang="en-US" sz="2667" b="1" dirty="0">
                <a:solidFill>
                  <a:schemeClr val="accent2"/>
                </a:solidFill>
              </a:rPr>
              <a:t>performance measures </a:t>
            </a:r>
            <a:r>
              <a:rPr lang="en-US" sz="2667" dirty="0">
                <a:solidFill>
                  <a:schemeClr val="bg1"/>
                </a:solidFill>
              </a:rPr>
              <a:t>that link projects to statewide objectives such as </a:t>
            </a:r>
            <a:r>
              <a:rPr lang="en-US" sz="2667" b="1" dirty="0">
                <a:solidFill>
                  <a:schemeClr val="accent2"/>
                </a:solidFill>
              </a:rPr>
              <a:t>sustainability, resilience, safety, equity, and reduced vehicle miles traveled</a:t>
            </a:r>
            <a:r>
              <a:rPr lang="en-US" sz="2667" dirty="0">
                <a:solidFill>
                  <a:schemeClr val="bg1"/>
                </a:solidFill>
              </a:rPr>
              <a:t>, ensuring that the county’s investments align with evolving state and regional funding expectations.</a:t>
            </a:r>
            <a:endParaRPr lang="en-US" sz="2667" dirty="0">
              <a:solidFill>
                <a:schemeClr val="bg1"/>
              </a:solidFill>
              <a:latin typeface="Albert Sans" pitchFamily="2" charset="0"/>
              <a:ea typeface="Albert San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0137EEF-7064-9213-D5D5-EFE98F36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241713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FB6D-FA35-90A4-EAC5-31B52F22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17" y="264165"/>
            <a:ext cx="10515600" cy="612136"/>
          </a:xfrm>
        </p:spPr>
        <p:txBody>
          <a:bodyPr/>
          <a:lstStyle/>
          <a:p>
            <a:r>
              <a:rPr lang="en-US" dirty="0"/>
              <a:t>Project Dashboard</a:t>
            </a:r>
          </a:p>
        </p:txBody>
      </p:sp>
      <p:pic>
        <p:nvPicPr>
          <p:cNvPr id="3" name="Picture 2" descr="P2588#yIS1">
            <a:extLst>
              <a:ext uri="{FF2B5EF4-FFF2-40B4-BE49-F238E27FC236}">
                <a16:creationId xmlns:a16="http://schemas.microsoft.com/office/drawing/2014/main" id="{7DED7385-5191-A915-01E4-94EFF323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06" y="876301"/>
            <a:ext cx="10426587" cy="5187951"/>
          </a:xfrm>
          <a:prstGeom prst="rect">
            <a:avLst/>
          </a:prstGeom>
        </p:spPr>
      </p:pic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0D85AD8-5BB4-D54E-CD13-23B94C87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106220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F6CCD-F6AC-BDC3-D432-4F5D0FD0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FB0FDD12-6B4A-E421-BB47-97B285C1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851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3193A7-2EF9-E657-163F-30F20C24D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162" y="1200150"/>
            <a:ext cx="10353675" cy="40767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0" dirty="0"/>
              <a:t>The El Dorado County Transportation Commission (EDCTC) was awarded $217,124 in </a:t>
            </a:r>
            <a:r>
              <a:rPr lang="en-US" dirty="0">
                <a:solidFill>
                  <a:schemeClr val="accent2"/>
                </a:solidFill>
              </a:rPr>
              <a:t>Sustainable Communities Competitive Grant</a:t>
            </a:r>
            <a:r>
              <a:rPr lang="en-US" b="0" dirty="0"/>
              <a:t> funding to prepare the Next Generation Transportation Investments Strategy (Next Gen Strategy or Strategy) </a:t>
            </a:r>
            <a:r>
              <a:rPr lang="en-US" dirty="0">
                <a:solidFill>
                  <a:schemeClr val="accent2"/>
                </a:solidFill>
              </a:rPr>
              <a:t>to provide data, analytics, and information to support transportation investments</a:t>
            </a:r>
            <a:r>
              <a:rPr lang="en-US" b="0" dirty="0"/>
              <a:t> across the western slope of El Dorado County.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24CD8A5E-95CD-6008-83D1-9D39F5DF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403706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CE8E-1FC6-C69E-D379-E81DAEF1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1" y="683265"/>
            <a:ext cx="10966515" cy="59493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en-US" b="1" kern="1200">
                <a:latin typeface="+mn-lt"/>
                <a:ea typeface="+mj-ea"/>
                <a:cs typeface="+mj-cs"/>
              </a:rPr>
              <a:t>Community Engagement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EFAC862-D299-9800-405F-D12568E12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40" y="3886113"/>
            <a:ext cx="3444909" cy="447766"/>
          </a:xfrm>
        </p:spPr>
        <p:txBody>
          <a:bodyPr/>
          <a:lstStyle/>
          <a:p>
            <a:r>
              <a:rPr lang="en-US" dirty="0"/>
              <a:t>Online Engagement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B109F-F97F-A43E-2B75-D2B6A88A271F}"/>
              </a:ext>
            </a:extLst>
          </p:cNvPr>
          <p:cNvSpPr txBox="1"/>
          <p:nvPr/>
        </p:nvSpPr>
        <p:spPr>
          <a:xfrm>
            <a:off x="612740" y="4343398"/>
            <a:ext cx="3444909" cy="1638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Transportation Investment Survey </a:t>
            </a:r>
            <a:r>
              <a:rPr lang="en-US" sz="1600" dirty="0">
                <a:solidFill>
                  <a:schemeClr val="bg1"/>
                </a:solidFill>
              </a:rPr>
              <a:t> with over </a:t>
            </a: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450 responses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(May - June 2024)</a:t>
            </a:r>
            <a:endParaRPr lang="en-US" sz="1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Social Pinpoint Online Map Engagement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(Oct 2024 – Jan 2025)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056534-225E-6187-FF83-40F1972AD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2701" y="3886113"/>
            <a:ext cx="3444959" cy="447765"/>
          </a:xfrm>
        </p:spPr>
        <p:txBody>
          <a:bodyPr/>
          <a:lstStyle/>
          <a:p>
            <a:r>
              <a:rPr lang="en-US" dirty="0"/>
              <a:t>Pop-ups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4710E1C-00C6-5E60-CCFD-D11115FF3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2752" y="4343399"/>
            <a:ext cx="3444909" cy="16383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Cameron Park Springfest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Placerville Wednesday Night Farmers Market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(May 2024)</a:t>
            </a:r>
          </a:p>
          <a:p>
            <a:endParaRPr lang="en-US" sz="1600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8135BEE8-A2BD-B9D3-4C61-CD4EDFE0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0445530-73C8-5257-B1EC-9F9105316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2778" y="3886112"/>
            <a:ext cx="3444910" cy="447762"/>
          </a:xfrm>
        </p:spPr>
        <p:txBody>
          <a:bodyPr/>
          <a:lstStyle/>
          <a:p>
            <a:r>
              <a:rPr lang="en-US" dirty="0"/>
              <a:t>Workshops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C017EFC4-7E14-1168-5210-DA2806C9F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Community Workshop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(June 17</a:t>
            </a:r>
            <a:r>
              <a:rPr lang="en-US" sz="1600" baseline="30000" dirty="0"/>
              <a:t>th</a:t>
            </a:r>
            <a:r>
              <a:rPr lang="en-US" sz="1600" dirty="0"/>
              <a:t>, 2025)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Virtual Workshop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(June 24</a:t>
            </a:r>
            <a:r>
              <a:rPr lang="en-US" sz="1600" baseline="30000" dirty="0"/>
              <a:t>th</a:t>
            </a:r>
            <a:r>
              <a:rPr lang="en-US" sz="1600" dirty="0"/>
              <a:t>, 2025)</a:t>
            </a: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685A9-01EE-8A33-236F-E18C465F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00" r="-5" b="27621"/>
          <a:stretch>
            <a:fillRect/>
          </a:stretch>
        </p:blipFill>
        <p:spPr>
          <a:xfrm>
            <a:off x="8132763" y="1457325"/>
            <a:ext cx="3429000" cy="2324100"/>
          </a:xfrm>
          <a:prstGeom prst="rect">
            <a:avLst/>
          </a:prstGeom>
          <a:noFill/>
        </p:spPr>
      </p:pic>
      <p:pic>
        <p:nvPicPr>
          <p:cNvPr id="15" name="Picture 14" descr="A person pointing at a sign&#10;&#10;Description automatically generated">
            <a:extLst>
              <a:ext uri="{FF2B5EF4-FFF2-40B4-BE49-F238E27FC236}">
                <a16:creationId xmlns:a16="http://schemas.microsoft.com/office/drawing/2014/main" id="{1B88FAFB-8ACD-3230-9A79-44A8C3838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 r="-2" b="32011"/>
          <a:stretch>
            <a:fillRect/>
          </a:stretch>
        </p:blipFill>
        <p:spPr>
          <a:xfrm>
            <a:off x="4372701" y="1457325"/>
            <a:ext cx="3429000" cy="2324100"/>
          </a:xfrm>
          <a:prstGeom prst="rect">
            <a:avLst/>
          </a:prstGeom>
          <a:noFill/>
        </p:spPr>
      </p:pic>
      <p:pic>
        <p:nvPicPr>
          <p:cNvPr id="4" name="Picture 3" descr="A poster of a transportation investment prioritization survey&#10;&#10;Description automatically generated">
            <a:extLst>
              <a:ext uri="{FF2B5EF4-FFF2-40B4-BE49-F238E27FC236}">
                <a16:creationId xmlns:a16="http://schemas.microsoft.com/office/drawing/2014/main" id="{79C85F06-82BE-F676-EA1D-A358B8F67D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-1" b="37941"/>
          <a:stretch>
            <a:fillRect/>
          </a:stretch>
        </p:blipFill>
        <p:spPr bwMode="auto">
          <a:xfrm>
            <a:off x="612639" y="1420103"/>
            <a:ext cx="3429000" cy="232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72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CFFDE8-F25B-4138-6B13-879DDD243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11706"/>
              </p:ext>
            </p:extLst>
          </p:nvPr>
        </p:nvGraphicFramePr>
        <p:xfrm>
          <a:off x="-633742" y="1561952"/>
          <a:ext cx="12212996" cy="460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EF1E72-BDFB-9FC8-005B-EACCF63B2FD1}"/>
              </a:ext>
            </a:extLst>
          </p:cNvPr>
          <p:cNvSpPr txBox="1"/>
          <p:nvPr/>
        </p:nvSpPr>
        <p:spPr>
          <a:xfrm>
            <a:off x="4046900" y="5489668"/>
            <a:ext cx="4594536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133" b="1" kern="0" dirty="0">
                <a:solidFill>
                  <a:schemeClr val="bg1"/>
                </a:solidFill>
                <a:latin typeface="Calibri" panose="020F0502020204030204" pitchFamily="34" charset="0"/>
              </a:rPr>
              <a:t>Overall Importance Score</a:t>
            </a:r>
            <a:endParaRPr lang="en-US" sz="1600" dirty="0">
              <a:solidFill>
                <a:schemeClr val="bg1"/>
              </a:solidFill>
              <a:latin typeface="Sitka Display" panose="02000505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9636F-133F-AFCE-25E8-AFC731F485DD}"/>
              </a:ext>
            </a:extLst>
          </p:cNvPr>
          <p:cNvSpPr/>
          <p:nvPr/>
        </p:nvSpPr>
        <p:spPr>
          <a:xfrm>
            <a:off x="1149791" y="1816582"/>
            <a:ext cx="5794218" cy="74583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M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38714-58D5-7D09-06D6-FC2C9778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22" y="516433"/>
            <a:ext cx="10515600" cy="612136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Results Summary</a:t>
            </a:r>
            <a:br>
              <a:rPr lang="en-US" dirty="0"/>
            </a:b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B521F40-7186-286C-86EE-99A4E093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107538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C9EF8-3DD1-86D4-6C6B-E57538A3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58" y="458058"/>
            <a:ext cx="10972799" cy="59213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en-US" b="1" kern="1200" dirty="0">
                <a:latin typeface="+mn-lt"/>
                <a:ea typeface="+mj-ea"/>
                <a:cs typeface="+mj-cs"/>
              </a:rPr>
              <a:t>Social Pinpoint Input</a:t>
            </a:r>
          </a:p>
        </p:txBody>
      </p:sp>
      <p:pic>
        <p:nvPicPr>
          <p:cNvPr id="2" name="Picture 1" descr="A map of the world&#10;&#10;AI-generated content may be incorrect.">
            <a:extLst>
              <a:ext uri="{FF2B5EF4-FFF2-40B4-BE49-F238E27FC236}">
                <a16:creationId xmlns:a16="http://schemas.microsoft.com/office/drawing/2014/main" id="{58906FF0-F75B-CE47-D451-70A4AD53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6212" r="-694" b="26623"/>
          <a:stretch>
            <a:fillRect/>
          </a:stretch>
        </p:blipFill>
        <p:spPr>
          <a:xfrm>
            <a:off x="914400" y="1209675"/>
            <a:ext cx="10664856" cy="4772023"/>
          </a:xfrm>
          <a:prstGeom prst="rect">
            <a:avLst/>
          </a:prstGeom>
          <a:noFill/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2255F55-CEEB-F277-81F0-8CC4217D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132961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DA35-11D6-3463-1509-CCB313AA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en-US" b="1" kern="1200" dirty="0">
                <a:latin typeface="+mn-lt"/>
                <a:ea typeface="+mj-ea"/>
                <a:cs typeface="+mj-cs"/>
              </a:rPr>
              <a:t>Demographic Patterns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8EA17-30D3-FB96-6686-197CA880F16D}"/>
              </a:ext>
            </a:extLst>
          </p:cNvPr>
          <p:cNvSpPr txBox="1"/>
          <p:nvPr/>
        </p:nvSpPr>
        <p:spPr>
          <a:xfrm>
            <a:off x="4163264" y="4646670"/>
            <a:ext cx="3444909" cy="4477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000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Source: ACS 5-Year Estimates, 2021</a:t>
            </a:r>
          </a:p>
        </p:txBody>
      </p:sp>
      <p:pic>
        <p:nvPicPr>
          <p:cNvPr id="8" name="Picture 7" descr="A map of the middle east&#10;&#10;Description automatically generated">
            <a:extLst>
              <a:ext uri="{FF2B5EF4-FFF2-40B4-BE49-F238E27FC236}">
                <a16:creationId xmlns:a16="http://schemas.microsoft.com/office/drawing/2014/main" id="{7914EB78-29CA-C948-81A5-C586F657A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"/>
          <a:stretch>
            <a:fillRect/>
          </a:stretch>
        </p:blipFill>
        <p:spPr>
          <a:xfrm>
            <a:off x="4163264" y="1609638"/>
            <a:ext cx="3865472" cy="298545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98EE20-EE03-40CF-CEFD-1216078B0722}"/>
              </a:ext>
            </a:extLst>
          </p:cNvPr>
          <p:cNvSpPr txBox="1"/>
          <p:nvPr/>
        </p:nvSpPr>
        <p:spPr>
          <a:xfrm>
            <a:off x="8178177" y="4774817"/>
            <a:ext cx="3444959" cy="4477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Individuals Income in the Past 12 Months Below Poverty Level (2021)</a:t>
            </a:r>
          </a:p>
        </p:txBody>
      </p:sp>
      <p:pic>
        <p:nvPicPr>
          <p:cNvPr id="11" name="Picture 10" descr="A map of the middle east&#10;&#10;Description automatically generated">
            <a:extLst>
              <a:ext uri="{FF2B5EF4-FFF2-40B4-BE49-F238E27FC236}">
                <a16:creationId xmlns:a16="http://schemas.microsoft.com/office/drawing/2014/main" id="{85D7508C-81D3-39E9-A777-C5DC7B311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" r="-922"/>
          <a:stretch>
            <a:fillRect/>
          </a:stretch>
        </p:blipFill>
        <p:spPr>
          <a:xfrm>
            <a:off x="8134353" y="1609638"/>
            <a:ext cx="3920668" cy="298545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625B7F-6FCF-2A67-74FF-ED716BCA2A25}"/>
              </a:ext>
            </a:extLst>
          </p:cNvPr>
          <p:cNvSpPr txBox="1"/>
          <p:nvPr/>
        </p:nvSpPr>
        <p:spPr>
          <a:xfrm>
            <a:off x="4163264" y="4806981"/>
            <a:ext cx="3444910" cy="4477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b="1" kern="1200" dirty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rPr>
              <a:t>Total Population 5-year Estimate 2021 in El Dorado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FFA52-6290-7908-EAD8-15CA1504358C}"/>
              </a:ext>
            </a:extLst>
          </p:cNvPr>
          <p:cNvSpPr txBox="1"/>
          <p:nvPr/>
        </p:nvSpPr>
        <p:spPr>
          <a:xfrm>
            <a:off x="350769" y="1609638"/>
            <a:ext cx="3444875" cy="39236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defRPr/>
            </a:pP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Population and Income</a:t>
            </a:r>
          </a:p>
          <a:p>
            <a:pPr>
              <a:spcBef>
                <a:spcPts val="1000"/>
              </a:spcBef>
              <a:defRPr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Population mainly distributed in western county</a:t>
            </a:r>
          </a:p>
          <a:p>
            <a:pPr>
              <a:spcBef>
                <a:spcPts val="1000"/>
              </a:spcBef>
              <a:defRPr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  <a:defRPr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Areas with higher percent of people with income below the poverty level (Nashville, Somerset, Diamond Springs, Pollock Pines…)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B8857C3A-CB2D-A58F-9C23-A4D89B08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61127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C47488-B935-B129-2277-F8410FAA65FC}"/>
              </a:ext>
            </a:extLst>
          </p:cNvPr>
          <p:cNvSpPr txBox="1"/>
          <p:nvPr/>
        </p:nvSpPr>
        <p:spPr>
          <a:xfrm>
            <a:off x="7736337" y="5022534"/>
            <a:ext cx="4391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Source: ACS 5-Year Estimates, 2021 Median Age ACS 5-Year Estimates</a:t>
            </a:r>
            <a:endParaRPr lang="en-UM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FE440-AB02-5913-045B-EC5DF479D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6"/>
          <a:stretch/>
        </p:blipFill>
        <p:spPr>
          <a:xfrm>
            <a:off x="7736337" y="2306216"/>
            <a:ext cx="4309524" cy="2660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70E3A-DF43-E186-B10F-3487FC034E24}"/>
              </a:ext>
            </a:extLst>
          </p:cNvPr>
          <p:cNvSpPr txBox="1"/>
          <p:nvPr/>
        </p:nvSpPr>
        <p:spPr>
          <a:xfrm>
            <a:off x="7099127" y="6240544"/>
            <a:ext cx="47003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Median Age by Census Block Group in El Dorado County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843240-CD49-4CED-908E-4FE17E262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70801"/>
              </p:ext>
            </p:extLst>
          </p:nvPr>
        </p:nvGraphicFramePr>
        <p:xfrm>
          <a:off x="3302882" y="2212491"/>
          <a:ext cx="4433455" cy="311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4F471D-36FA-F474-A35E-F5014869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Aging Population Trends</a:t>
            </a:r>
            <a:br>
              <a:rPr lang="en-US" dirty="0"/>
            </a:br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44796BD-566C-6C41-C2BE-6842BCCCC05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4269" y="2048163"/>
            <a:ext cx="2868613" cy="39243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Higher percent of population of 65 years and over than statewide average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Increasing percentage of senior population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Demands more alternative transportation (rideshare, transit, active transportation)</a:t>
            </a:r>
          </a:p>
          <a:p>
            <a:r>
              <a:rPr lang="en-US" sz="1600" dirty="0">
                <a:solidFill>
                  <a:schemeClr val="bg1"/>
                </a:solidFill>
              </a:rPr>
              <a:t>Lower workforce participation reduces Travel Demand Management effectiveness on commutes trips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B34EBD66-2896-48E7-3FAF-70CBBBC0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203676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7224EE9-354D-7AE8-ACED-825CE2AEC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881437"/>
              </p:ext>
            </p:extLst>
          </p:nvPr>
        </p:nvGraphicFramePr>
        <p:xfrm>
          <a:off x="876536" y="2327847"/>
          <a:ext cx="4537565" cy="370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3AA9DA-33F7-8E9D-11B4-8285889E85E6}"/>
              </a:ext>
            </a:extLst>
          </p:cNvPr>
          <p:cNvSpPr txBox="1"/>
          <p:nvPr/>
        </p:nvSpPr>
        <p:spPr>
          <a:xfrm>
            <a:off x="1304204" y="1418968"/>
            <a:ext cx="965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High percentage of social and recreational trips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More social and recreational trips in Fall (Apple Hill, river trips, hiking, skiing, etc.,)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C8FD7-7FA5-11C4-9320-60789DA66C26}"/>
              </a:ext>
            </a:extLst>
          </p:cNvPr>
          <p:cNvSpPr txBox="1"/>
          <p:nvPr/>
        </p:nvSpPr>
        <p:spPr>
          <a:xfrm>
            <a:off x="786966" y="5955134"/>
            <a:ext cx="148309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en-US" sz="1067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Source: Replica; </a:t>
            </a:r>
            <a:r>
              <a:rPr lang="en-US" sz="1067" i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Zartico</a:t>
            </a:r>
            <a:endParaRPr lang="en-UM" sz="1067" i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29C3A-B53A-F115-4D67-42F024A2AA96}"/>
              </a:ext>
            </a:extLst>
          </p:cNvPr>
          <p:cNvSpPr/>
          <p:nvPr/>
        </p:nvSpPr>
        <p:spPr>
          <a:xfrm>
            <a:off x="2242356" y="3916218"/>
            <a:ext cx="358017" cy="113158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M" sz="24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371C2C-3512-88B2-B9C9-4B43B72F0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54510"/>
              </p:ext>
            </p:extLst>
          </p:nvPr>
        </p:nvGraphicFramePr>
        <p:xfrm>
          <a:off x="5870542" y="2327847"/>
          <a:ext cx="5936105" cy="370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3FB0F43-FC1A-ECEB-8439-8EB4C224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and Recreational Travel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4A6FB443-50CC-5D06-0C8A-7EB3A6C2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116429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AA9DA-33F7-8E9D-11B4-8285889E85E6}"/>
              </a:ext>
            </a:extLst>
          </p:cNvPr>
          <p:cNvSpPr txBox="1"/>
          <p:nvPr/>
        </p:nvSpPr>
        <p:spPr>
          <a:xfrm>
            <a:off x="776820" y="1332333"/>
            <a:ext cx="714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Higher percent of workers WFH than statewide average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Increasing WFH workers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Larger amount of workers WFH: </a:t>
            </a: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</a:rPr>
              <a:t>Cameron Park, El Dorado Hills, Shingle Springs</a:t>
            </a: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</a:rPr>
              <a:t>Higher percent of WFH: </a:t>
            </a:r>
          </a:p>
          <a:p>
            <a:pPr lvl="1">
              <a:defRPr/>
            </a:pPr>
            <a:r>
              <a:rPr lang="en-US" sz="1600" dirty="0">
                <a:solidFill>
                  <a:schemeClr val="bg1"/>
                </a:solidFill>
              </a:rPr>
              <a:t>El Dorado Hills, Somerset</a:t>
            </a:r>
          </a:p>
        </p:txBody>
      </p:sp>
      <p:pic>
        <p:nvPicPr>
          <p:cNvPr id="6" name="Picture 5" descr="A map of the middle east&#10;&#10;Description automatically generated">
            <a:extLst>
              <a:ext uri="{FF2B5EF4-FFF2-40B4-BE49-F238E27FC236}">
                <a16:creationId xmlns:a16="http://schemas.microsoft.com/office/drawing/2014/main" id="{3F294089-29F4-95DE-BACE-100BE7174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64" y="3143417"/>
            <a:ext cx="3213381" cy="2483069"/>
          </a:xfrm>
          <a:prstGeom prst="rect">
            <a:avLst/>
          </a:prstGeom>
        </p:spPr>
      </p:pic>
      <p:pic>
        <p:nvPicPr>
          <p:cNvPr id="8" name="Picture 7" descr="A map of the middle east&#10;&#10;Description automatically generated">
            <a:extLst>
              <a:ext uri="{FF2B5EF4-FFF2-40B4-BE49-F238E27FC236}">
                <a16:creationId xmlns:a16="http://schemas.microsoft.com/office/drawing/2014/main" id="{9F87DC8F-B5E8-53E9-B88C-A9680C9B2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65" y="200834"/>
            <a:ext cx="3213381" cy="2483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F648E-1C66-4FB6-0E59-145C8E610450}"/>
              </a:ext>
            </a:extLst>
          </p:cNvPr>
          <p:cNvSpPr txBox="1"/>
          <p:nvPr/>
        </p:nvSpPr>
        <p:spPr>
          <a:xfrm>
            <a:off x="8481665" y="2676996"/>
            <a:ext cx="251062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2"/>
                </a:solidFill>
              </a:rPr>
              <a:t>Workers Working from Home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BCB6C-4D9C-0BF9-6D16-05903507EE4F}"/>
              </a:ext>
            </a:extLst>
          </p:cNvPr>
          <p:cNvSpPr txBox="1"/>
          <p:nvPr/>
        </p:nvSpPr>
        <p:spPr>
          <a:xfrm>
            <a:off x="8481665" y="5646726"/>
            <a:ext cx="366158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2"/>
                </a:solidFill>
              </a:rPr>
              <a:t>Percentage of Workers Working from Home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8DA32-0E0A-C8DF-9C35-E1EA883CB4A3}"/>
              </a:ext>
            </a:extLst>
          </p:cNvPr>
          <p:cNvSpPr txBox="1"/>
          <p:nvPr/>
        </p:nvSpPr>
        <p:spPr>
          <a:xfrm>
            <a:off x="1285733" y="5944180"/>
            <a:ext cx="534473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i="1" dirty="0">
                <a:solidFill>
                  <a:schemeClr val="bg1">
                    <a:lumMod val="50000"/>
                  </a:schemeClr>
                </a:solidFill>
              </a:rPr>
              <a:t>Source: ACS 5-Year Estimates; 2021 Means of Transportation Map by USDOT BTS</a:t>
            </a:r>
            <a:endParaRPr lang="en-UM" sz="1067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879791-929A-4442-A25E-4EBF63DE1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197286"/>
              </p:ext>
            </p:extLst>
          </p:nvPr>
        </p:nvGraphicFramePr>
        <p:xfrm>
          <a:off x="1027261" y="2938925"/>
          <a:ext cx="6890987" cy="303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3CA7961-632B-C925-CCE8-16B2D974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from Home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2DB7E6-2797-1626-3241-65B3DD52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Next Generation Transportation Investment Study</a:t>
            </a:r>
          </a:p>
        </p:txBody>
      </p:sp>
    </p:spTree>
    <p:extLst>
      <p:ext uri="{BB962C8B-B14F-4D97-AF65-F5344CB8AC3E}">
        <p14:creationId xmlns:p14="http://schemas.microsoft.com/office/powerpoint/2010/main" val="21719679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Slides">
  <a:themeElements>
    <a:clrScheme name="FP New Brand">
      <a:dk1>
        <a:srgbClr val="00242E"/>
      </a:dk1>
      <a:lt1>
        <a:sysClr val="window" lastClr="FFFFFF"/>
      </a:lt1>
      <a:dk2>
        <a:srgbClr val="00574A"/>
      </a:dk2>
      <a:lt2>
        <a:srgbClr val="EEEDE8"/>
      </a:lt2>
      <a:accent1>
        <a:srgbClr val="1B795A"/>
      </a:accent1>
      <a:accent2>
        <a:srgbClr val="6BD688"/>
      </a:accent2>
      <a:accent3>
        <a:srgbClr val="D9F1D6"/>
      </a:accent3>
      <a:accent4>
        <a:srgbClr val="568CBB"/>
      </a:accent4>
      <a:accent5>
        <a:srgbClr val="FF6622"/>
      </a:accent5>
      <a:accent6>
        <a:srgbClr val="FDBE0F"/>
      </a:accent6>
      <a:hlink>
        <a:srgbClr val="DDBCE2"/>
      </a:hlink>
      <a:folHlink>
        <a:srgbClr val="568CBB"/>
      </a:folHlink>
    </a:clrScheme>
    <a:fontScheme name="FP New Brand">
      <a:majorFont>
        <a:latin typeface="Albert Sans SemiBold"/>
        <a:ea typeface=""/>
        <a:cs typeface=""/>
      </a:majorFont>
      <a:minorFont>
        <a:latin typeface="Alber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c Template" id="{C9C94E0D-EA4E-4A06-A849-F1F810A22553}" vid="{43634290-117A-47D6-BE70-74F6408DD4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ED4CDF3B74F4093D29E4B61D0886B" ma:contentTypeVersion="18" ma:contentTypeDescription="Create a new document." ma:contentTypeScope="" ma:versionID="716aa40bae9763ce9b855a8ab4177fd6">
  <xsd:schema xmlns:xsd="http://www.w3.org/2001/XMLSchema" xmlns:xs="http://www.w3.org/2001/XMLSchema" xmlns:p="http://schemas.microsoft.com/office/2006/metadata/properties" xmlns:ns2="b16b80fb-1faa-42ab-aa0e-9b19bf8c711c" xmlns:ns3="cab949ca-fe5b-4969-a262-29e28df8c090" targetNamespace="http://schemas.microsoft.com/office/2006/metadata/properties" ma:root="true" ma:fieldsID="7b691bfc476a9e10e95863381cd0db65" ns2:_="" ns3:_="">
    <xsd:import namespace="b16b80fb-1faa-42ab-aa0e-9b19bf8c711c"/>
    <xsd:import namespace="cab949ca-fe5b-4969-a262-29e28df8c0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b80fb-1faa-42ab-aa0e-9b19bf8c7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d8a6895-5f76-41c6-a046-8d19cda559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949ca-fe5b-4969-a262-29e28df8c0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71486d-7481-42d5-af26-d94fbf00c533}" ma:internalName="TaxCatchAll" ma:showField="CatchAllData" ma:web="cab949ca-fe5b-4969-a262-29e28df8c0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949ca-fe5b-4969-a262-29e28df8c090" xsi:nil="true"/>
    <lcf76f155ced4ddcb4097134ff3c332f xmlns="b16b80fb-1faa-42ab-aa0e-9b19bf8c71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9BC4AB-B05C-4DBB-87C8-B7F441C17B6F}"/>
</file>

<file path=customXml/itemProps2.xml><?xml version="1.0" encoding="utf-8"?>
<ds:datastoreItem xmlns:ds="http://schemas.openxmlformats.org/officeDocument/2006/customXml" ds:itemID="{96BAE31C-55E1-4D90-86FE-D8D6C3987E9A}"/>
</file>

<file path=customXml/itemProps3.xml><?xml version="1.0" encoding="utf-8"?>
<ds:datastoreItem xmlns:ds="http://schemas.openxmlformats.org/officeDocument/2006/customXml" ds:itemID="{3B9B521F-7AD5-492A-8B3E-10BEF5E4C8CA}"/>
</file>

<file path=docProps/app.xml><?xml version="1.0" encoding="utf-8"?>
<Properties xmlns="http://schemas.openxmlformats.org/officeDocument/2006/extended-properties" xmlns:vt="http://schemas.openxmlformats.org/officeDocument/2006/docPropsVTypes">
  <Template>Basic Template</Template>
  <TotalTime>80</TotalTime>
  <Words>786</Words>
  <Application>Microsoft Office PowerPoint</Application>
  <PresentationFormat>Widescreen</PresentationFormat>
  <Paragraphs>100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Sitka Display</vt:lpstr>
      <vt:lpstr>Besley</vt:lpstr>
      <vt:lpstr>Arial</vt:lpstr>
      <vt:lpstr>Albert Sans</vt:lpstr>
      <vt:lpstr>Calibri</vt:lpstr>
      <vt:lpstr>Besley Medium</vt:lpstr>
      <vt:lpstr>Segoe UI</vt:lpstr>
      <vt:lpstr>Symbol</vt:lpstr>
      <vt:lpstr>Simple Slides</vt:lpstr>
      <vt:lpstr>Next Generation Transportation Investment Strategy</vt:lpstr>
      <vt:lpstr>PowerPoint Presentation</vt:lpstr>
      <vt:lpstr>Community Engagement</vt:lpstr>
      <vt:lpstr>Survey Results Summary </vt:lpstr>
      <vt:lpstr>Social Pinpoint Input</vt:lpstr>
      <vt:lpstr>Demographic Patterns</vt:lpstr>
      <vt:lpstr>Aging Population Trends </vt:lpstr>
      <vt:lpstr>Social and Recreational Travel</vt:lpstr>
      <vt:lpstr>Working from Home</vt:lpstr>
      <vt:lpstr>PowerPoint Presentation</vt:lpstr>
      <vt:lpstr>PowerPoint Presentation</vt:lpstr>
      <vt:lpstr>Future Trends Transportation Performance Measures</vt:lpstr>
      <vt:lpstr>Future Transportation Trends </vt:lpstr>
      <vt:lpstr>Funding Outlook</vt:lpstr>
      <vt:lpstr>Project Performance Evaluation</vt:lpstr>
      <vt:lpstr>Project Dashboard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 Engel</dc:creator>
  <cp:lastModifiedBy>Adrian Engel</cp:lastModifiedBy>
  <cp:revision>2</cp:revision>
  <dcterms:created xsi:type="dcterms:W3CDTF">2026-03-27T19:47:57Z</dcterms:created>
  <dcterms:modified xsi:type="dcterms:W3CDTF">2026-03-27T21:08:10Z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0x0101006D5ED4CDF3B74F4093D29E4B61D0886B</vt:lpwstr>
  </property>
</Properties>
</file>